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6858000" cx="12192000"/>
  <p:notesSz cx="6858000" cy="9144000"/>
  <p:embeddedFontLst>
    <p:embeddedFont>
      <p:font typeface="Libre Franklin"/>
      <p:regular r:id="rId27"/>
      <p:bold r:id="rId28"/>
      <p:italic r:id="rId29"/>
      <p:boldItalic r:id="rId30"/>
    </p:embeddedFont>
    <p:embeddedFont>
      <p:font typeface="Libre Franklin Medium"/>
      <p:regular r:id="rId31"/>
      <p:bold r:id="rId32"/>
      <p:italic r:id="rId33"/>
      <p:boldItalic r:id="rId34"/>
    </p:embeddedFont>
    <p:embeddedFont>
      <p:font typeface="Century Gothic"/>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080">
          <p15:clr>
            <a:srgbClr val="A4A3A4"/>
          </p15:clr>
        </p15:guide>
        <p15:guide id="2" pos="312">
          <p15:clr>
            <a:srgbClr val="A4A3A4"/>
          </p15:clr>
        </p15:guide>
      </p15:sldGuideLst>
    </p:ext>
    <p:ext uri="GoogleSlidesCustomDataVersion2">
      <go:slidesCustomData xmlns:go="http://customooxmlschemas.google.com/" r:id="rId39" roundtripDataSignature="AMtx7mj8i9Om33+WcY6ck+yKLZJyf3+4Q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080" orient="horz"/>
        <p:guide pos="312"/>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LibreFranklin-bold.fntdata"/><Relationship Id="rId27" Type="http://schemas.openxmlformats.org/officeDocument/2006/relationships/font" Target="fonts/LibreFranklin-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ibreFranklin-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ibreFranklinMedium-regular.fntdata"/><Relationship Id="rId30" Type="http://schemas.openxmlformats.org/officeDocument/2006/relationships/font" Target="fonts/LibreFranklin-boldItalic.fntdata"/><Relationship Id="rId11" Type="http://schemas.openxmlformats.org/officeDocument/2006/relationships/slide" Target="slides/slide6.xml"/><Relationship Id="rId33" Type="http://schemas.openxmlformats.org/officeDocument/2006/relationships/font" Target="fonts/LibreFranklinMedium-italic.fntdata"/><Relationship Id="rId10" Type="http://schemas.openxmlformats.org/officeDocument/2006/relationships/slide" Target="slides/slide5.xml"/><Relationship Id="rId32" Type="http://schemas.openxmlformats.org/officeDocument/2006/relationships/font" Target="fonts/LibreFranklinMedium-bold.fntdata"/><Relationship Id="rId13" Type="http://schemas.openxmlformats.org/officeDocument/2006/relationships/slide" Target="slides/slide8.xml"/><Relationship Id="rId35" Type="http://schemas.openxmlformats.org/officeDocument/2006/relationships/font" Target="fonts/CenturyGothic-regular.fntdata"/><Relationship Id="rId12" Type="http://schemas.openxmlformats.org/officeDocument/2006/relationships/slide" Target="slides/slide7.xml"/><Relationship Id="rId34" Type="http://schemas.openxmlformats.org/officeDocument/2006/relationships/font" Target="fonts/LibreFranklinMedium-boldItalic.fntdata"/><Relationship Id="rId15" Type="http://schemas.openxmlformats.org/officeDocument/2006/relationships/slide" Target="slides/slide10.xml"/><Relationship Id="rId37" Type="http://schemas.openxmlformats.org/officeDocument/2006/relationships/font" Target="fonts/CenturyGothic-italic.fntdata"/><Relationship Id="rId14" Type="http://schemas.openxmlformats.org/officeDocument/2006/relationships/slide" Target="slides/slide9.xml"/><Relationship Id="rId36" Type="http://schemas.openxmlformats.org/officeDocument/2006/relationships/font" Target="fonts/CenturyGothic-bold.fntdata"/><Relationship Id="rId17" Type="http://schemas.openxmlformats.org/officeDocument/2006/relationships/slide" Target="slides/slide12.xml"/><Relationship Id="rId39" Type="http://customschemas.google.com/relationships/presentationmetadata" Target="metadata"/><Relationship Id="rId16" Type="http://schemas.openxmlformats.org/officeDocument/2006/relationships/slide" Target="slides/slide11.xml"/><Relationship Id="rId38" Type="http://schemas.openxmlformats.org/officeDocument/2006/relationships/font" Target="fonts/CenturyGothic-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ndeed.com/career-advice/career-development/how-to-measure-business-performance" TargetMode="External"/><Relationship Id="rId3" Type="http://schemas.openxmlformats.org/officeDocument/2006/relationships/hyperlink" Target="https://www.grammarly.com/blog/business-writing/problem-statement/#:~:text=What%20is%20a%20problem%20statement,project%20or%20proposal%20is%20necessary"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1" name="Google Shape;25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370af33ef97_12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370af33ef97_12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g370af33ef97_12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370af33ef97_1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370af33ef97_1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g370af33ef97_1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US">
                <a:latin typeface="Arial"/>
                <a:ea typeface="Arial"/>
                <a:cs typeface="Arial"/>
                <a:sym typeface="Arial"/>
              </a:rPr>
              <a:t>Synthesis of Performance by Location, Operational Success, and Expansion/Consolidation</a:t>
            </a:r>
            <a:endParaRPr b="1">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000">
                <a:latin typeface="Arial"/>
                <a:ea typeface="Arial"/>
                <a:cs typeface="Arial"/>
                <a:sym typeface="Arial"/>
              </a:rPr>
              <a:t>Based on the comprehensive analysis of the Superstore dataset focusing on regional performance, operational factors, and market opportunities, we can now synthesize the findings to answer the key focus questions:</a:t>
            </a:r>
            <a:endParaRPr sz="10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b="1" lang="en-US">
                <a:latin typeface="Arial"/>
                <a:ea typeface="Arial"/>
                <a:cs typeface="Arial"/>
                <a:sym typeface="Arial"/>
              </a:rPr>
              <a:t>How does performance vary by location?</a:t>
            </a:r>
            <a:endParaRPr b="1">
              <a:latin typeface="Arial"/>
              <a:ea typeface="Arial"/>
              <a:cs typeface="Arial"/>
              <a:sym typeface="Arial"/>
            </a:endParaRPr>
          </a:p>
          <a:p>
            <a:pPr indent="0" lvl="0" marL="0" rtl="0" algn="l">
              <a:lnSpc>
                <a:spcPct val="115000"/>
              </a:lnSpc>
              <a:spcBef>
                <a:spcPts val="200"/>
              </a:spcBef>
              <a:spcAft>
                <a:spcPts val="0"/>
              </a:spcAft>
              <a:buClr>
                <a:schemeClr val="dk1"/>
              </a:buClr>
              <a:buSzPts val="1100"/>
              <a:buFont typeface="Arial"/>
              <a:buNone/>
            </a:pPr>
            <a:r>
              <a:rPr lang="en-US" sz="1000">
                <a:latin typeface="Arial"/>
                <a:ea typeface="Arial"/>
                <a:cs typeface="Arial"/>
                <a:sym typeface="Arial"/>
              </a:rPr>
              <a:t>Performance varies significantly by location, both at the regional and state levels:</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Regional Variation:</a:t>
            </a:r>
            <a:r>
              <a:rPr lang="en-US" sz="1000">
                <a:latin typeface="Arial"/>
                <a:ea typeface="Arial"/>
                <a:cs typeface="Arial"/>
                <a:sym typeface="Arial"/>
              </a:rPr>
              <a:t>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are the top performers in terms of both total sales and total profit.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lag behind, with the Central region having the lowest total profit. This indicates a strong geographic disparity in overall business success.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State-Level Variation:</a:t>
            </a:r>
            <a:r>
              <a:rPr lang="en-US" sz="1000">
                <a:latin typeface="Arial"/>
                <a:ea typeface="Arial"/>
                <a:cs typeface="Arial"/>
                <a:sym typeface="Arial"/>
              </a:rPr>
              <a:t> Within regions, there is also considerable variation in performance. Some states within the South and Central regions show positive profit margins and decent sales, suggesting pockets of opportunity even within lower-performing regions. Conversely, some states in otherwise high-performing regions might have lower profitability, possibly due to localized factors.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Profitability Variation:</a:t>
            </a:r>
            <a:r>
              <a:rPr lang="en-US" sz="1000">
                <a:latin typeface="Arial"/>
                <a:ea typeface="Arial"/>
                <a:cs typeface="Arial"/>
                <a:sym typeface="Arial"/>
              </a:rPr>
              <a:t> Average profit margin also varies by region, with the West having the highest average profit margin, and the Central region having a negative average profit margin. This highlights that not only sales volume but also profitability per sale differs geographically.</a:t>
            </a:r>
            <a:endParaRPr sz="10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b="1" lang="en-US">
                <a:latin typeface="Arial"/>
                <a:ea typeface="Arial"/>
                <a:cs typeface="Arial"/>
                <a:sym typeface="Arial"/>
              </a:rPr>
              <a:t>What operational factors impact success?</a:t>
            </a:r>
            <a:endParaRPr b="1">
              <a:latin typeface="Arial"/>
              <a:ea typeface="Arial"/>
              <a:cs typeface="Arial"/>
              <a:sym typeface="Arial"/>
            </a:endParaRPr>
          </a:p>
          <a:p>
            <a:pPr indent="0" lvl="0" marL="0" rtl="0" algn="l">
              <a:lnSpc>
                <a:spcPct val="115000"/>
              </a:lnSpc>
              <a:spcBef>
                <a:spcPts val="200"/>
              </a:spcBef>
              <a:spcAft>
                <a:spcPts val="0"/>
              </a:spcAft>
              <a:buClr>
                <a:schemeClr val="dk1"/>
              </a:buClr>
              <a:buSzPts val="1100"/>
              <a:buFont typeface="Arial"/>
              <a:buNone/>
            </a:pPr>
            <a:r>
              <a:rPr lang="en-US" sz="1000">
                <a:latin typeface="Arial"/>
                <a:ea typeface="Arial"/>
                <a:cs typeface="Arial"/>
                <a:sym typeface="Arial"/>
              </a:rPr>
              <a:t>Based on the analyses performed:</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Shipping Time:</a:t>
            </a:r>
            <a:r>
              <a:rPr lang="en-US" sz="1000">
                <a:latin typeface="Arial"/>
                <a:ea typeface="Arial"/>
                <a:cs typeface="Arial"/>
                <a:sym typeface="Arial"/>
              </a:rPr>
              <a:t> The direct impact of shipping time on overall profit margin and discount levels was not strongly evident in this analysis. This suggests that while shipping efficiency is important for customer satisfaction, in this dataset, it doesn't appear to be a primary </a:t>
            </a:r>
            <a:r>
              <a:rPr i="1" lang="en-US" sz="1000">
                <a:latin typeface="Arial"/>
                <a:ea typeface="Arial"/>
                <a:cs typeface="Arial"/>
                <a:sym typeface="Arial"/>
              </a:rPr>
              <a:t>direct</a:t>
            </a:r>
            <a:r>
              <a:rPr lang="en-US" sz="1000">
                <a:latin typeface="Arial"/>
                <a:ea typeface="Arial"/>
                <a:cs typeface="Arial"/>
                <a:sym typeface="Arial"/>
              </a:rPr>
              <a:t> driver of profitability or a systematic reason for applying discounts. Other operational costs (e.g., warehousing, returns, supply chain efficiency not directly measured by shipping time) could still play a significant role in regional profit variations, particularly in the Central region.</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Product Mix and Profitability:</a:t>
            </a:r>
            <a:r>
              <a:rPr lang="en-US" sz="1000">
                <a:latin typeface="Arial"/>
                <a:ea typeface="Arial"/>
                <a:cs typeface="Arial"/>
                <a:sym typeface="Arial"/>
              </a:rPr>
              <a:t> The profitability varies significantly by product category and sub-category. Regions or states that sell a higher proportion of high-profit-margin products (like certain Office Supplies and Technology items) are likely to have better overall profit performance. Conversely, regions with a higher proportion of sales in low-profit or negative-profit sub-categories (like some Furniture and Office Supplies) will see their overall profitability negatively impacted.</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Discounting Strategies:</a:t>
            </a:r>
            <a:r>
              <a:rPr lang="en-US" sz="1000">
                <a:latin typeface="Arial"/>
                <a:ea typeface="Arial"/>
                <a:cs typeface="Arial"/>
                <a:sym typeface="Arial"/>
              </a:rPr>
              <a:t> The analysis showed a clear negative relationship between discount levels and profit margins. Regions or product categories where aggressive discounting is more prevalent will likely experience lower profitability.</a:t>
            </a:r>
            <a:endParaRPr sz="10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b="1" lang="en-US">
                <a:latin typeface="Arial"/>
                <a:ea typeface="Arial"/>
                <a:cs typeface="Arial"/>
                <a:sym typeface="Arial"/>
              </a:rPr>
              <a:t>Where should we expand or consolidate?</a:t>
            </a:r>
            <a:endParaRPr b="1">
              <a:latin typeface="Arial"/>
              <a:ea typeface="Arial"/>
              <a:cs typeface="Arial"/>
              <a:sym typeface="Arial"/>
            </a:endParaRPr>
          </a:p>
          <a:p>
            <a:pPr indent="0" lvl="0" marL="0" rtl="0" algn="l">
              <a:lnSpc>
                <a:spcPct val="115000"/>
              </a:lnSpc>
              <a:spcBef>
                <a:spcPts val="200"/>
              </a:spcBef>
              <a:spcAft>
                <a:spcPts val="0"/>
              </a:spcAft>
              <a:buClr>
                <a:schemeClr val="dk1"/>
              </a:buClr>
              <a:buSzPts val="1100"/>
              <a:buFont typeface="Arial"/>
              <a:buNone/>
            </a:pPr>
            <a:r>
              <a:rPr lang="en-US" sz="1000">
                <a:latin typeface="Arial"/>
                <a:ea typeface="Arial"/>
                <a:cs typeface="Arial"/>
                <a:sym typeface="Arial"/>
              </a:rPr>
              <a:t>Based on the regional performance, profitability analysis, and market opportunity identification:</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Expand in High-Performing Areas:</a:t>
            </a:r>
            <a:r>
              <a:rPr lang="en-US" sz="1000">
                <a:latin typeface="Arial"/>
                <a:ea typeface="Arial"/>
                <a:cs typeface="Arial"/>
                <a:sym typeface="Arial"/>
              </a:rPr>
              <a:t> Expansion efforts should prioritize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capitalizing on their existing strong performance. This could involve increasing market penetration, expanding product offerings in successful categories within these regions, or optimizing infrastructure to support further growth. Specific high-performing states within other regions also represent potential expansion targets.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Investigate and Improve in Lower-Performing Areas:</a:t>
            </a:r>
            <a:r>
              <a:rPr lang="en-US" sz="1000">
                <a:latin typeface="Arial"/>
                <a:ea typeface="Arial"/>
                <a:cs typeface="Arial"/>
                <a:sym typeface="Arial"/>
              </a:rPr>
              <a:t>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require careful investigation. Rather than immediate consolidation, the focus should be on understanding the root causes of lower sales and profitability. This involves analyzing costs, reviewing pricing and discounting strategies, evaluating the competitive landscape, and assessing the product mix in these regions.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Consider Consolidation in Specific Low-Profit Pockets:</a:t>
            </a:r>
            <a:r>
              <a:rPr lang="en-US" sz="1000">
                <a:latin typeface="Arial"/>
                <a:ea typeface="Arial"/>
                <a:cs typeface="Arial"/>
                <a:sym typeface="Arial"/>
              </a:rPr>
              <a:t> Consolidation might be considered in specific states or areas within the South and Central regions that consistently show very low sales and significant negative profit margins across multiple product categories, and where efforts to improve performance have not been successful.</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Re-evaluate Low-Profit Categories/Sub-Categories:</a:t>
            </a:r>
            <a:r>
              <a:rPr lang="en-US" sz="1000">
                <a:latin typeface="Arial"/>
                <a:ea typeface="Arial"/>
                <a:cs typeface="Arial"/>
                <a:sym typeface="Arial"/>
              </a:rPr>
              <a:t> Regardless of the region, sub-categories with persistently low or negative profit margins should be re-evaluated. This could involve optimizing operations related to these products, adjusting pricing, reducing inventory, or potentially phasing them out if they are consistently unprofitable and do not serve a strategic purpose (e.g., driving traffic).</a:t>
            </a:r>
            <a:endParaRPr sz="1000">
              <a:latin typeface="Arial"/>
              <a:ea typeface="Arial"/>
              <a:cs typeface="Arial"/>
              <a:sym typeface="Arial"/>
            </a:endParaRPr>
          </a:p>
          <a:p>
            <a:pPr indent="0" lvl="0" marL="0" rtl="0" algn="l">
              <a:lnSpc>
                <a:spcPct val="115000"/>
              </a:lnSpc>
              <a:spcBef>
                <a:spcPts val="1200"/>
              </a:spcBef>
              <a:spcAft>
                <a:spcPts val="0"/>
              </a:spcAft>
              <a:buNone/>
            </a:pPr>
            <a:r>
              <a:rPr lang="en-US" sz="1000">
                <a:latin typeface="Arial"/>
                <a:ea typeface="Arial"/>
                <a:cs typeface="Arial"/>
                <a:sym typeface="Arial"/>
              </a:rPr>
              <a:t>In summary, performance varies significantly by location, influenced by a combination of regional economic factors, customer demographics, product mix, and discounting strategies. While shipping time's direct impact wasn't strongly evident, other operational costs and efficiencies likely play a role in regional profitability. Strategic expansion should focus on high-performing regions and specific high-profit states, while lower-performing areas require targeted investigation and improvement before considering consolidation. Addressing low-profitability in specific product categories is also crucial for overall business success.</a:t>
            </a:r>
            <a:endParaRPr sz="1000">
              <a:latin typeface="Arial"/>
              <a:ea typeface="Arial"/>
              <a:cs typeface="Arial"/>
              <a:sym typeface="Arial"/>
            </a:endParaRPr>
          </a:p>
          <a:p>
            <a:pPr indent="0" lvl="0" marL="0" rtl="0" algn="l">
              <a:lnSpc>
                <a:spcPct val="115000"/>
              </a:lnSpc>
              <a:spcBef>
                <a:spcPts val="0"/>
              </a:spcBef>
              <a:spcAft>
                <a:spcPts val="0"/>
              </a:spcAft>
              <a:buNone/>
            </a:pPr>
            <a:r>
              <a:rPr b="1" lang="en-US">
                <a:latin typeface="Arial"/>
                <a:ea typeface="Arial"/>
                <a:cs typeface="Arial"/>
                <a:sym typeface="Arial"/>
              </a:rPr>
              <a:t>Synthesis of Regional Performance, Shipping Impact, and Market Opportunities</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This synthesis integrates the findings from the analyses of regional performance, the impact of shipping time, and the identification of market opportunities (expansion and consolidation) in the Superstore dataset.</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1. Regional Performance:</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analysis of regional sales and profit clearly shows a significant disparity in performance across the four regions.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are the strongest performers in terms of both total sales and total profit, highlighting their crucial role in the Superstore's overall success. The </a:t>
            </a:r>
            <a:r>
              <a:rPr b="1" lang="en-US" sz="1000">
                <a:latin typeface="Arial"/>
                <a:ea typeface="Arial"/>
                <a:cs typeface="Arial"/>
                <a:sym typeface="Arial"/>
              </a:rPr>
              <a:t>South</a:t>
            </a:r>
            <a:r>
              <a:rPr lang="en-US" sz="1000">
                <a:latin typeface="Arial"/>
                <a:ea typeface="Arial"/>
                <a:cs typeface="Arial"/>
                <a:sym typeface="Arial"/>
              </a:rPr>
              <a:t> and especially the </a:t>
            </a:r>
            <a:r>
              <a:rPr b="1" lang="en-US" sz="1000">
                <a:latin typeface="Arial"/>
                <a:ea typeface="Arial"/>
                <a:cs typeface="Arial"/>
                <a:sym typeface="Arial"/>
              </a:rPr>
              <a:t>Central</a:t>
            </a:r>
            <a:r>
              <a:rPr lang="en-US" sz="1000">
                <a:latin typeface="Arial"/>
                <a:ea typeface="Arial"/>
                <a:cs typeface="Arial"/>
                <a:sym typeface="Arial"/>
              </a:rPr>
              <a:t> region lag significantly in both metrics, with the Central region exhibiting the lowest total profit. This strong geographic variation underscores the importance of tailoring strategies to specific regional markets.</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2. Shipping Time and its Impact:</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investigation into the impact of shipping time on profitability and potential customer satisfaction (inferred through discounts) did not reveal a strong direct correlation in this dataset. The scatter plots showed that profit margins and discount levels are distributed across various shipping times, suggesting that while efficient shipping is important for overall operations and customer experience, the </a:t>
            </a:r>
            <a:r>
              <a:rPr i="1" lang="en-US" sz="1000">
                <a:latin typeface="Arial"/>
                <a:ea typeface="Arial"/>
                <a:cs typeface="Arial"/>
                <a:sym typeface="Arial"/>
              </a:rPr>
              <a:t>duration</a:t>
            </a:r>
            <a:r>
              <a:rPr lang="en-US" sz="1000">
                <a:latin typeface="Arial"/>
                <a:ea typeface="Arial"/>
                <a:cs typeface="Arial"/>
                <a:sym typeface="Arial"/>
              </a:rPr>
              <a:t> of shipping alone, as analyzed here, is not a primary determinant of individual transaction profitability or discount application. Other operational factors and costs within regions or related to specific products are likely more influential on profitability.</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3. Market Opportunities: Expansion and Consolidation:</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Based on the regional performance and profitability analysis (including insights into category performance within regions), potential areas for expansion and consolidation can be identified:</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Expansion Opportunities:</a:t>
            </a:r>
            <a:r>
              <a:rPr lang="en-US" sz="1000">
                <a:latin typeface="Arial"/>
                <a:ea typeface="Arial"/>
                <a:cs typeface="Arial"/>
                <a:sym typeface="Arial"/>
              </a:rPr>
              <a:t> The strong performance in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indicates these are prime areas for expansion, focusing on increasing market penetration and investing further in successful product categories within these regions. Additionally, identifying and targeting specific high-performing states within the South and Central regions could offer localized expansion opportunities.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Consolidation or Improvement Areas:</a:t>
            </a:r>
            <a:r>
              <a:rPr lang="en-US" sz="1000">
                <a:latin typeface="Arial"/>
                <a:ea typeface="Arial"/>
                <a:cs typeface="Arial"/>
                <a:sym typeface="Arial"/>
              </a:rPr>
              <a:t> The lower performance in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particularly the Central region's low profit, suggests these areas require careful evaluation. Rather than immediate consolidation, the focus should be on understanding the underlying reasons for lower sales and profitability through a detailed analysis of costs, pricing, product mix, and competition within these regions. Consolidation might be a consideration for specific low-profit pockets within these regions if improvement efforts are unsuccessful. Furthermore, consistently low-profit sub-categories across all regions should be re-evaluated for potential optimization or consolidation.</a:t>
            </a:r>
            <a:endParaRPr sz="1000">
              <a:latin typeface="Arial"/>
              <a:ea typeface="Arial"/>
              <a:cs typeface="Arial"/>
              <a:sym typeface="Arial"/>
            </a:endParaRPr>
          </a:p>
          <a:p>
            <a:pPr indent="0" lvl="0" marL="0" rtl="0" algn="l">
              <a:lnSpc>
                <a:spcPct val="115000"/>
              </a:lnSpc>
              <a:spcBef>
                <a:spcPts val="1200"/>
              </a:spcBef>
              <a:spcAft>
                <a:spcPts val="0"/>
              </a:spcAft>
              <a:buNone/>
            </a:pPr>
            <a:r>
              <a:rPr b="1" lang="en-US" sz="1000">
                <a:latin typeface="Arial"/>
                <a:ea typeface="Arial"/>
                <a:cs typeface="Arial"/>
                <a:sym typeface="Arial"/>
              </a:rPr>
              <a:t>Overall Conclusion:</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Superstore's performance is heavily influenced by regional factors, with the West and East regions driving the majority of sales and profit. While the direct impact of shipping </a:t>
            </a:r>
            <a:r>
              <a:rPr i="1" lang="en-US" sz="1000">
                <a:latin typeface="Arial"/>
                <a:ea typeface="Arial"/>
                <a:cs typeface="Arial"/>
                <a:sym typeface="Arial"/>
              </a:rPr>
              <a:t>duration</a:t>
            </a:r>
            <a:r>
              <a:rPr lang="en-US" sz="1000">
                <a:latin typeface="Arial"/>
                <a:ea typeface="Arial"/>
                <a:cs typeface="Arial"/>
                <a:sym typeface="Arial"/>
              </a:rPr>
              <a:t> on profitability and discounts is not clearly evident, other operational efficiencies and costs likely contribute to regional performance variations. Strategic decisions regarding expansion should prioritize high-performing regions, while lower-performing areas require thorough investigation and targeted improvement strategies before considering consolidation. Addressing the profitability of specific product categories and sub-categories, especially those with negative margins, is crucial across all locations.</a:t>
            </a:r>
            <a:endParaRPr sz="10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1000">
              <a:latin typeface="Arial"/>
              <a:ea typeface="Arial"/>
              <a:cs typeface="Arial"/>
              <a:sym typeface="Arial"/>
            </a:endParaRPr>
          </a:p>
          <a:p>
            <a:pPr indent="0" lvl="0" marL="0" rtl="0" algn="l">
              <a:spcBef>
                <a:spcPts val="0"/>
              </a:spcBef>
              <a:spcAft>
                <a:spcPts val="0"/>
              </a:spcAft>
              <a:buNone/>
            </a:pPr>
            <a:r>
              <a:t/>
            </a:r>
            <a:endParaRPr/>
          </a:p>
        </p:txBody>
      </p:sp>
      <p:sp>
        <p:nvSpPr>
          <p:cNvPr id="362" name="Google Shape;36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70af33ef97_1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b="1" lang="en-US">
                <a:latin typeface="Arial"/>
                <a:ea typeface="Arial"/>
                <a:cs typeface="Arial"/>
                <a:sym typeface="Arial"/>
              </a:rPr>
              <a:t>Synthesis of Performance by Location, Operational Success, and Expansion/Consolidation</a:t>
            </a:r>
            <a:endParaRPr b="1">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Based on the comprehensive analysis of the Superstore dataset focusing on regional performance, operational factors, and market opportunities, we can now synthesize the findings to answer the key focus questions:</a:t>
            </a:r>
            <a:endParaRPr sz="1000">
              <a:latin typeface="Arial"/>
              <a:ea typeface="Arial"/>
              <a:cs typeface="Arial"/>
              <a:sym typeface="Arial"/>
            </a:endParaRPr>
          </a:p>
          <a:p>
            <a:pPr indent="0" lvl="0" marL="0" rtl="0" algn="l">
              <a:lnSpc>
                <a:spcPct val="115000"/>
              </a:lnSpc>
              <a:spcBef>
                <a:spcPts val="0"/>
              </a:spcBef>
              <a:spcAft>
                <a:spcPts val="0"/>
              </a:spcAft>
              <a:buNone/>
            </a:pPr>
            <a:r>
              <a:rPr b="1" lang="en-US">
                <a:latin typeface="Arial"/>
                <a:ea typeface="Arial"/>
                <a:cs typeface="Arial"/>
                <a:sym typeface="Arial"/>
              </a:rPr>
              <a:t>How does performance vary by location?</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Performance varies significantly by location, both at the regional and state levels:</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Regional Variation:</a:t>
            </a:r>
            <a:r>
              <a:rPr lang="en-US" sz="1000">
                <a:latin typeface="Arial"/>
                <a:ea typeface="Arial"/>
                <a:cs typeface="Arial"/>
                <a:sym typeface="Arial"/>
              </a:rPr>
              <a:t>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are the top performers in terms of both total sales and total profit.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lag behind, with the Central region having the lowest total profit. This indicates a strong geographic disparity in overall business success.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State-Level Variation:</a:t>
            </a:r>
            <a:r>
              <a:rPr lang="en-US" sz="1000">
                <a:latin typeface="Arial"/>
                <a:ea typeface="Arial"/>
                <a:cs typeface="Arial"/>
                <a:sym typeface="Arial"/>
              </a:rPr>
              <a:t> Within regions, there is also considerable variation in performance. Some states within the South and Central regions show positive profit margins and decent sales, suggesting pockets of opportunity even within lower-performing regions. Conversely, some states in otherwise high-performing regions might have lower profitability, possibly due to localized factors.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Profitability Variation:</a:t>
            </a:r>
            <a:r>
              <a:rPr lang="en-US" sz="1000">
                <a:latin typeface="Arial"/>
                <a:ea typeface="Arial"/>
                <a:cs typeface="Arial"/>
                <a:sym typeface="Arial"/>
              </a:rPr>
              <a:t> Average profit margin also varies by region, with the West having the highest average profit margin, and the Central region having a negative average profit margin. This highlights that not only sales volume but also profitability per sale differs geographically.</a:t>
            </a:r>
            <a:endParaRPr sz="1000">
              <a:latin typeface="Arial"/>
              <a:ea typeface="Arial"/>
              <a:cs typeface="Arial"/>
              <a:sym typeface="Arial"/>
            </a:endParaRPr>
          </a:p>
          <a:p>
            <a:pPr indent="0" lvl="0" marL="0" rtl="0" algn="l">
              <a:lnSpc>
                <a:spcPct val="115000"/>
              </a:lnSpc>
              <a:spcBef>
                <a:spcPts val="1200"/>
              </a:spcBef>
              <a:spcAft>
                <a:spcPts val="0"/>
              </a:spcAft>
              <a:buNone/>
            </a:pPr>
            <a:r>
              <a:rPr b="1" lang="en-US">
                <a:latin typeface="Arial"/>
                <a:ea typeface="Arial"/>
                <a:cs typeface="Arial"/>
                <a:sym typeface="Arial"/>
              </a:rPr>
              <a:t>What operational factors impact success?</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Based on the analyses performed:</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Shipping Time:</a:t>
            </a:r>
            <a:r>
              <a:rPr lang="en-US" sz="1000">
                <a:latin typeface="Arial"/>
                <a:ea typeface="Arial"/>
                <a:cs typeface="Arial"/>
                <a:sym typeface="Arial"/>
              </a:rPr>
              <a:t> The direct impact of shipping time on overall profit margin and discount levels was not strongly evident in this analysis. This suggests that while shipping efficiency is important for customer satisfaction, in this dataset, it doesn't appear to be a primary </a:t>
            </a:r>
            <a:r>
              <a:rPr i="1" lang="en-US" sz="1000">
                <a:latin typeface="Arial"/>
                <a:ea typeface="Arial"/>
                <a:cs typeface="Arial"/>
                <a:sym typeface="Arial"/>
              </a:rPr>
              <a:t>direct</a:t>
            </a:r>
            <a:r>
              <a:rPr lang="en-US" sz="1000">
                <a:latin typeface="Arial"/>
                <a:ea typeface="Arial"/>
                <a:cs typeface="Arial"/>
                <a:sym typeface="Arial"/>
              </a:rPr>
              <a:t> driver of profitability or a systematic reason for applying discounts. Other operational costs (e.g., warehousing, returns, supply chain efficiency not directly measured by shipping time) could still play a significant role in regional profit variations, particularly in the Central region.</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Product Mix and Profitability:</a:t>
            </a:r>
            <a:r>
              <a:rPr lang="en-US" sz="1000">
                <a:latin typeface="Arial"/>
                <a:ea typeface="Arial"/>
                <a:cs typeface="Arial"/>
                <a:sym typeface="Arial"/>
              </a:rPr>
              <a:t> The profitability varies significantly by product category and sub-category. Regions or states that sell a higher proportion of high-profit-margin products (like certain Office Supplies and Technology items) are likely to have better overall profit performance. Conversely, regions with a higher proportion of sales in low-profit or negative-profit sub-categories (like some Furniture and Office Supplies) will see their overall profitability negatively impacted.</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Discounting Strategies:</a:t>
            </a:r>
            <a:r>
              <a:rPr lang="en-US" sz="1000">
                <a:latin typeface="Arial"/>
                <a:ea typeface="Arial"/>
                <a:cs typeface="Arial"/>
                <a:sym typeface="Arial"/>
              </a:rPr>
              <a:t> The analysis showed a clear negative relationship between discount levels and profit margins. Regions or product categories where aggressive discounting is more prevalent will likely experience lower profitability.</a:t>
            </a:r>
            <a:endParaRPr sz="1000">
              <a:latin typeface="Arial"/>
              <a:ea typeface="Arial"/>
              <a:cs typeface="Arial"/>
              <a:sym typeface="Arial"/>
            </a:endParaRPr>
          </a:p>
          <a:p>
            <a:pPr indent="0" lvl="0" marL="0" rtl="0" algn="l">
              <a:lnSpc>
                <a:spcPct val="115000"/>
              </a:lnSpc>
              <a:spcBef>
                <a:spcPts val="1200"/>
              </a:spcBef>
              <a:spcAft>
                <a:spcPts val="0"/>
              </a:spcAft>
              <a:buNone/>
            </a:pPr>
            <a:r>
              <a:rPr b="1" lang="en-US">
                <a:latin typeface="Arial"/>
                <a:ea typeface="Arial"/>
                <a:cs typeface="Arial"/>
                <a:sym typeface="Arial"/>
              </a:rPr>
              <a:t>Where should we expand or consolidate?</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Based on the regional performance, profitability analysis, and market opportunity identification:</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Expand in High-Performing Areas:</a:t>
            </a:r>
            <a:r>
              <a:rPr lang="en-US" sz="1000">
                <a:latin typeface="Arial"/>
                <a:ea typeface="Arial"/>
                <a:cs typeface="Arial"/>
                <a:sym typeface="Arial"/>
              </a:rPr>
              <a:t> Expansion efforts should prioritize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capitalizing on their existing strong performance. This could involve increasing market penetration, expanding product offerings in successful categories within these regions, or optimizing infrastructure to support further growth. Specific high-performing states within other regions also represent potential expansion targets.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Investigate and Improve in Lower-Performing Areas:</a:t>
            </a:r>
            <a:r>
              <a:rPr lang="en-US" sz="1000">
                <a:latin typeface="Arial"/>
                <a:ea typeface="Arial"/>
                <a:cs typeface="Arial"/>
                <a:sym typeface="Arial"/>
              </a:rPr>
              <a:t>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require careful investigation. Rather than immediate consolidation, the focus should be on understanding the root causes of lower sales and profitability. This involves analyzing costs, reviewing pricing and discounting strategies, evaluating the competitive landscape, and assessing the product mix in these regions.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Consider Consolidation in Specific Low-Profit Pockets:</a:t>
            </a:r>
            <a:r>
              <a:rPr lang="en-US" sz="1000">
                <a:latin typeface="Arial"/>
                <a:ea typeface="Arial"/>
                <a:cs typeface="Arial"/>
                <a:sym typeface="Arial"/>
              </a:rPr>
              <a:t> Consolidation might be considered in specific states or areas within the South and Central regions that consistently show very low sales and significant negative profit margins across multiple product categories, and where efforts to improve performance have not been successful.</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Re-evaluate Low-Profit Categories/Sub-Categories:</a:t>
            </a:r>
            <a:r>
              <a:rPr lang="en-US" sz="1000">
                <a:latin typeface="Arial"/>
                <a:ea typeface="Arial"/>
                <a:cs typeface="Arial"/>
                <a:sym typeface="Arial"/>
              </a:rPr>
              <a:t> Regardless of the region, sub-categories with persistently low or negative profit margins should be re-evaluated. This could involve optimizing operations related to these products, adjusting pricing, reducing inventory, or potentially phasing them out if they are consistently unprofitable and do not serve a strategic purpose (e.g., driving traffic).</a:t>
            </a:r>
            <a:endParaRPr sz="1000">
              <a:latin typeface="Arial"/>
              <a:ea typeface="Arial"/>
              <a:cs typeface="Arial"/>
              <a:sym typeface="Arial"/>
            </a:endParaRPr>
          </a:p>
          <a:p>
            <a:pPr indent="0" lvl="0" marL="0" rtl="0" algn="l">
              <a:lnSpc>
                <a:spcPct val="115000"/>
              </a:lnSpc>
              <a:spcBef>
                <a:spcPts val="1200"/>
              </a:spcBef>
              <a:spcAft>
                <a:spcPts val="0"/>
              </a:spcAft>
              <a:buNone/>
            </a:pPr>
            <a:r>
              <a:rPr lang="en-US" sz="1000">
                <a:latin typeface="Arial"/>
                <a:ea typeface="Arial"/>
                <a:cs typeface="Arial"/>
                <a:sym typeface="Arial"/>
              </a:rPr>
              <a:t>In summary, performance varies significantly by location, influenced by a combination of regional economic factors, customer demographics, product mix, and discounting strategies. While shipping time's direct impact wasn't strongly evident, other operational costs and efficiencies likely play a role in regional profitability. Strategic expansion should focus on high-performing regions and specific high-profit states, while lower-performing areas require targeted investigation and improvement before considering consolidation. Addressing low-profitability in specific product categories is also crucial for overall business success.</a:t>
            </a:r>
            <a:endParaRPr sz="1000">
              <a:latin typeface="Arial"/>
              <a:ea typeface="Arial"/>
              <a:cs typeface="Arial"/>
              <a:sym typeface="Arial"/>
            </a:endParaRPr>
          </a:p>
          <a:p>
            <a:pPr indent="0" lvl="0" marL="0" rtl="0" algn="l">
              <a:lnSpc>
                <a:spcPct val="115000"/>
              </a:lnSpc>
              <a:spcBef>
                <a:spcPts val="0"/>
              </a:spcBef>
              <a:spcAft>
                <a:spcPts val="0"/>
              </a:spcAft>
              <a:buNone/>
            </a:pPr>
            <a:r>
              <a:rPr b="1" lang="en-US">
                <a:latin typeface="Arial"/>
                <a:ea typeface="Arial"/>
                <a:cs typeface="Arial"/>
                <a:sym typeface="Arial"/>
              </a:rPr>
              <a:t>Synthesis of Regional Performance, Shipping Impact, and Market Opportunities</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This synthesis integrates the findings from the analyses of regional performance, the impact of shipping time, and the identification of market opportunities (expansion and consolidation) in the Superstore dataset.</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1. Regional Performance:</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analysis of regional sales and profit clearly shows a significant disparity in performance across the four regions.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are the strongest performers in terms of both total sales and total profit, highlighting their crucial role in the Superstore's overall success. The </a:t>
            </a:r>
            <a:r>
              <a:rPr b="1" lang="en-US" sz="1000">
                <a:latin typeface="Arial"/>
                <a:ea typeface="Arial"/>
                <a:cs typeface="Arial"/>
                <a:sym typeface="Arial"/>
              </a:rPr>
              <a:t>South</a:t>
            </a:r>
            <a:r>
              <a:rPr lang="en-US" sz="1000">
                <a:latin typeface="Arial"/>
                <a:ea typeface="Arial"/>
                <a:cs typeface="Arial"/>
                <a:sym typeface="Arial"/>
              </a:rPr>
              <a:t> and especially the </a:t>
            </a:r>
            <a:r>
              <a:rPr b="1" lang="en-US" sz="1000">
                <a:latin typeface="Arial"/>
                <a:ea typeface="Arial"/>
                <a:cs typeface="Arial"/>
                <a:sym typeface="Arial"/>
              </a:rPr>
              <a:t>Central</a:t>
            </a:r>
            <a:r>
              <a:rPr lang="en-US" sz="1000">
                <a:latin typeface="Arial"/>
                <a:ea typeface="Arial"/>
                <a:cs typeface="Arial"/>
                <a:sym typeface="Arial"/>
              </a:rPr>
              <a:t> region lag significantly in both metrics, with the Central region exhibiting the lowest total profit. This strong geographic variation underscores the importance of tailoring strategies to specific regional markets.</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2. Shipping Time and its Impact:</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investigation into the impact of shipping time on profitability and potential customer satisfaction (inferred through discounts) did not reveal a strong direct correlation in this dataset. The scatter plots showed that profit margins and discount levels are distributed across various shipping times, suggesting that while efficient shipping is important for overall operations and customer experience, the </a:t>
            </a:r>
            <a:r>
              <a:rPr i="1" lang="en-US" sz="1000">
                <a:latin typeface="Arial"/>
                <a:ea typeface="Arial"/>
                <a:cs typeface="Arial"/>
                <a:sym typeface="Arial"/>
              </a:rPr>
              <a:t>duration</a:t>
            </a:r>
            <a:r>
              <a:rPr lang="en-US" sz="1000">
                <a:latin typeface="Arial"/>
                <a:ea typeface="Arial"/>
                <a:cs typeface="Arial"/>
                <a:sym typeface="Arial"/>
              </a:rPr>
              <a:t> of shipping alone, as analyzed here, is not a primary determinant of individual transaction profitability or discount application. Other operational factors and costs within regions or related to specific products are likely more influential on profitability.</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3. Market Opportunities: Expansion and Consolidation:</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Based on the regional performance and profitability analysis (including insights into category performance within regions), potential areas for expansion and consolidation can be identified:</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Expansion Opportunities:</a:t>
            </a:r>
            <a:r>
              <a:rPr lang="en-US" sz="1000">
                <a:latin typeface="Arial"/>
                <a:ea typeface="Arial"/>
                <a:cs typeface="Arial"/>
                <a:sym typeface="Arial"/>
              </a:rPr>
              <a:t> The strong performance in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indicates these are prime areas for expansion, focusing on increasing market penetration and investing further in successful product categories within these regions. Additionally, identifying and targeting specific high-performing states within the South and Central regions could offer localized expansion opportunities.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Consolidation or Improvement Areas:</a:t>
            </a:r>
            <a:r>
              <a:rPr lang="en-US" sz="1000">
                <a:latin typeface="Arial"/>
                <a:ea typeface="Arial"/>
                <a:cs typeface="Arial"/>
                <a:sym typeface="Arial"/>
              </a:rPr>
              <a:t> The lower performance in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particularly the Central region's low profit, suggests these areas require careful evaluation. Rather than immediate consolidation, the focus should be on understanding the underlying reasons for lower sales and profitability through a detailed analysis of costs, pricing, product mix, and competition within these regions. Consolidation might be a consideration for specific low-profit pockets within these regions if improvement efforts are unsuccessful. Furthermore, consistently low-profit sub-categories across all regions should be re-evaluated for potential optimization or consolidation.</a:t>
            </a:r>
            <a:endParaRPr sz="1000">
              <a:latin typeface="Arial"/>
              <a:ea typeface="Arial"/>
              <a:cs typeface="Arial"/>
              <a:sym typeface="Arial"/>
            </a:endParaRPr>
          </a:p>
          <a:p>
            <a:pPr indent="0" lvl="0" marL="0" rtl="0" algn="l">
              <a:lnSpc>
                <a:spcPct val="115000"/>
              </a:lnSpc>
              <a:spcBef>
                <a:spcPts val="1200"/>
              </a:spcBef>
              <a:spcAft>
                <a:spcPts val="0"/>
              </a:spcAft>
              <a:buNone/>
            </a:pPr>
            <a:r>
              <a:rPr b="1" lang="en-US" sz="1000">
                <a:latin typeface="Arial"/>
                <a:ea typeface="Arial"/>
                <a:cs typeface="Arial"/>
                <a:sym typeface="Arial"/>
              </a:rPr>
              <a:t>Overall Conclusion:</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Superstore's performance is heavily influenced by regional factors, with the West and East regions driving the majority of sales and profit. While the direct impact of shipping </a:t>
            </a:r>
            <a:r>
              <a:rPr i="1" lang="en-US" sz="1000">
                <a:latin typeface="Arial"/>
                <a:ea typeface="Arial"/>
                <a:cs typeface="Arial"/>
                <a:sym typeface="Arial"/>
              </a:rPr>
              <a:t>duration</a:t>
            </a:r>
            <a:r>
              <a:rPr lang="en-US" sz="1000">
                <a:latin typeface="Arial"/>
                <a:ea typeface="Arial"/>
                <a:cs typeface="Arial"/>
                <a:sym typeface="Arial"/>
              </a:rPr>
              <a:t> on profitability and discounts is not clearly evident, other operational efficiencies and costs likely contribute to regional performance variations. Strategic decisions regarding expansion should prioritize high-performing regions, while lower-performing areas require thorough investigation and targeted improvement strategies before considering consolidation. Addressing the profitability of specific product categories and sub-categories, especially those with negative margins, is crucial across all locations.</a:t>
            </a:r>
            <a:endParaRPr sz="1000">
              <a:latin typeface="Arial"/>
              <a:ea typeface="Arial"/>
              <a:cs typeface="Arial"/>
              <a:sym typeface="Arial"/>
            </a:endParaRPr>
          </a:p>
          <a:p>
            <a:pPr indent="0" lvl="0" marL="0" rtl="0" algn="l">
              <a:lnSpc>
                <a:spcPct val="115000"/>
              </a:lnSpc>
              <a:spcBef>
                <a:spcPts val="0"/>
              </a:spcBef>
              <a:spcAft>
                <a:spcPts val="0"/>
              </a:spcAft>
              <a:buNone/>
            </a:pPr>
            <a:r>
              <a:t/>
            </a:r>
            <a:endParaRPr sz="1000">
              <a:latin typeface="Arial"/>
              <a:ea typeface="Arial"/>
              <a:cs typeface="Arial"/>
              <a:sym typeface="Arial"/>
            </a:endParaRPr>
          </a:p>
          <a:p>
            <a:pPr indent="0" lvl="0" marL="0" rtl="0" algn="l">
              <a:spcBef>
                <a:spcPts val="0"/>
              </a:spcBef>
              <a:spcAft>
                <a:spcPts val="0"/>
              </a:spcAft>
              <a:buNone/>
            </a:pPr>
            <a:r>
              <a:t/>
            </a:r>
            <a:endParaRPr/>
          </a:p>
        </p:txBody>
      </p:sp>
      <p:sp>
        <p:nvSpPr>
          <p:cNvPr id="373" name="Google Shape;373;g370af33ef97_1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70af33ef97_10_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b="1" lang="en-US">
                <a:latin typeface="Arial"/>
                <a:ea typeface="Arial"/>
                <a:cs typeface="Arial"/>
                <a:sym typeface="Arial"/>
              </a:rPr>
              <a:t>Synthesis of Performance by Location, Operational Success, and Expansion/Consolidation</a:t>
            </a:r>
            <a:endParaRPr b="1">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Based on the comprehensive analysis of the Superstore dataset focusing on regional performance, operational factors, and market opportunities, we can now synthesize the findings to answer the key focus questions:</a:t>
            </a:r>
            <a:endParaRPr sz="1000">
              <a:latin typeface="Arial"/>
              <a:ea typeface="Arial"/>
              <a:cs typeface="Arial"/>
              <a:sym typeface="Arial"/>
            </a:endParaRPr>
          </a:p>
          <a:p>
            <a:pPr indent="0" lvl="0" marL="0" rtl="0" algn="l">
              <a:lnSpc>
                <a:spcPct val="115000"/>
              </a:lnSpc>
              <a:spcBef>
                <a:spcPts val="0"/>
              </a:spcBef>
              <a:spcAft>
                <a:spcPts val="0"/>
              </a:spcAft>
              <a:buNone/>
            </a:pPr>
            <a:r>
              <a:rPr b="1" lang="en-US">
                <a:latin typeface="Arial"/>
                <a:ea typeface="Arial"/>
                <a:cs typeface="Arial"/>
                <a:sym typeface="Arial"/>
              </a:rPr>
              <a:t>How does performance vary by location?</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Performance varies significantly by location, both at the regional and state levels:</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Regional Variation:</a:t>
            </a:r>
            <a:r>
              <a:rPr lang="en-US" sz="1000">
                <a:latin typeface="Arial"/>
                <a:ea typeface="Arial"/>
                <a:cs typeface="Arial"/>
                <a:sym typeface="Arial"/>
              </a:rPr>
              <a:t>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are the top performers in terms of both total sales and total profit.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lag behind, with the Central region having the lowest total profit. This indicates a strong geographic disparity in overall business success.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State-Level Variation:</a:t>
            </a:r>
            <a:r>
              <a:rPr lang="en-US" sz="1000">
                <a:latin typeface="Arial"/>
                <a:ea typeface="Arial"/>
                <a:cs typeface="Arial"/>
                <a:sym typeface="Arial"/>
              </a:rPr>
              <a:t> Within regions, there is also considerable variation in performance. Some states within the South and Central regions show positive profit margins and decent sales, suggesting pockets of opportunity even within lower-performing regions. Conversely, some states in otherwise high-performing regions might have lower profitability, possibly due to localized factors.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Profitability Variation:</a:t>
            </a:r>
            <a:r>
              <a:rPr lang="en-US" sz="1000">
                <a:latin typeface="Arial"/>
                <a:ea typeface="Arial"/>
                <a:cs typeface="Arial"/>
                <a:sym typeface="Arial"/>
              </a:rPr>
              <a:t> Average profit margin also varies by region, with the West having the highest average profit margin, and the Central region having a negative average profit margin. This highlights that not only sales volume but also profitability per sale differs geographically.</a:t>
            </a:r>
            <a:endParaRPr sz="1000">
              <a:latin typeface="Arial"/>
              <a:ea typeface="Arial"/>
              <a:cs typeface="Arial"/>
              <a:sym typeface="Arial"/>
            </a:endParaRPr>
          </a:p>
          <a:p>
            <a:pPr indent="0" lvl="0" marL="0" rtl="0" algn="l">
              <a:lnSpc>
                <a:spcPct val="115000"/>
              </a:lnSpc>
              <a:spcBef>
                <a:spcPts val="1200"/>
              </a:spcBef>
              <a:spcAft>
                <a:spcPts val="0"/>
              </a:spcAft>
              <a:buNone/>
            </a:pPr>
            <a:r>
              <a:rPr b="1" lang="en-US">
                <a:latin typeface="Arial"/>
                <a:ea typeface="Arial"/>
                <a:cs typeface="Arial"/>
                <a:sym typeface="Arial"/>
              </a:rPr>
              <a:t>What operational factors impact success?</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Based on the analyses performed:</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Shipping Time:</a:t>
            </a:r>
            <a:r>
              <a:rPr lang="en-US" sz="1000">
                <a:latin typeface="Arial"/>
                <a:ea typeface="Arial"/>
                <a:cs typeface="Arial"/>
                <a:sym typeface="Arial"/>
              </a:rPr>
              <a:t> The direct impact of shipping time on overall profit margin and discount levels was not strongly evident in this analysis. This suggests that while shipping efficiency is important for customer satisfaction, in this dataset, it doesn't appear to be a primary </a:t>
            </a:r>
            <a:r>
              <a:rPr i="1" lang="en-US" sz="1000">
                <a:latin typeface="Arial"/>
                <a:ea typeface="Arial"/>
                <a:cs typeface="Arial"/>
                <a:sym typeface="Arial"/>
              </a:rPr>
              <a:t>direct</a:t>
            </a:r>
            <a:r>
              <a:rPr lang="en-US" sz="1000">
                <a:latin typeface="Arial"/>
                <a:ea typeface="Arial"/>
                <a:cs typeface="Arial"/>
                <a:sym typeface="Arial"/>
              </a:rPr>
              <a:t> driver of profitability or a systematic reason for applying discounts. Other operational costs (e.g., warehousing, returns, supply chain efficiency not directly measured by shipping time) could still play a significant role in regional profit variations, particularly in the Central region.</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Product Mix and Profitability:</a:t>
            </a:r>
            <a:r>
              <a:rPr lang="en-US" sz="1000">
                <a:latin typeface="Arial"/>
                <a:ea typeface="Arial"/>
                <a:cs typeface="Arial"/>
                <a:sym typeface="Arial"/>
              </a:rPr>
              <a:t> The profitability varies significantly by product category and sub-category. Regions or states that sell a higher proportion of high-profit-margin products (like certain Office Supplies and Technology items) are likely to have better overall profit performance. Conversely, regions with a higher proportion of sales in low-profit or negative-profit sub-categories (like some Furniture and Office Supplies) will see their overall profitability negatively impacted.</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Discounting Strategies:</a:t>
            </a:r>
            <a:r>
              <a:rPr lang="en-US" sz="1000">
                <a:latin typeface="Arial"/>
                <a:ea typeface="Arial"/>
                <a:cs typeface="Arial"/>
                <a:sym typeface="Arial"/>
              </a:rPr>
              <a:t> The analysis showed a clear negative relationship between discount levels and profit margins. Regions or product categories where aggressive discounting is more prevalent will likely experience lower profitability.</a:t>
            </a:r>
            <a:endParaRPr sz="1000">
              <a:latin typeface="Arial"/>
              <a:ea typeface="Arial"/>
              <a:cs typeface="Arial"/>
              <a:sym typeface="Arial"/>
            </a:endParaRPr>
          </a:p>
          <a:p>
            <a:pPr indent="0" lvl="0" marL="0" rtl="0" algn="l">
              <a:lnSpc>
                <a:spcPct val="115000"/>
              </a:lnSpc>
              <a:spcBef>
                <a:spcPts val="1200"/>
              </a:spcBef>
              <a:spcAft>
                <a:spcPts val="0"/>
              </a:spcAft>
              <a:buNone/>
            </a:pPr>
            <a:r>
              <a:rPr b="1" lang="en-US">
                <a:latin typeface="Arial"/>
                <a:ea typeface="Arial"/>
                <a:cs typeface="Arial"/>
                <a:sym typeface="Arial"/>
              </a:rPr>
              <a:t>Where should we expand or consolidate?</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Based on the regional performance, profitability analysis, and market opportunity identification:</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Expand in High-Performing Areas:</a:t>
            </a:r>
            <a:r>
              <a:rPr lang="en-US" sz="1000">
                <a:latin typeface="Arial"/>
                <a:ea typeface="Arial"/>
                <a:cs typeface="Arial"/>
                <a:sym typeface="Arial"/>
              </a:rPr>
              <a:t> Expansion efforts should prioritize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capitalizing on their existing strong performance. This could involve increasing market penetration, expanding product offerings in successful categories within these regions, or optimizing infrastructure to support further growth. Specific high-performing states within other regions also represent potential expansion targets.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Investigate and Improve in Lower-Performing Areas:</a:t>
            </a:r>
            <a:r>
              <a:rPr lang="en-US" sz="1000">
                <a:latin typeface="Arial"/>
                <a:ea typeface="Arial"/>
                <a:cs typeface="Arial"/>
                <a:sym typeface="Arial"/>
              </a:rPr>
              <a:t>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require careful investigation. Rather than immediate consolidation, the focus should be on understanding the root causes of lower sales and profitability. This involves analyzing costs, reviewing pricing and discounting strategies, evaluating the competitive landscape, and assessing the product mix in these regions.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Consider Consolidation in Specific Low-Profit Pockets:</a:t>
            </a:r>
            <a:r>
              <a:rPr lang="en-US" sz="1000">
                <a:latin typeface="Arial"/>
                <a:ea typeface="Arial"/>
                <a:cs typeface="Arial"/>
                <a:sym typeface="Arial"/>
              </a:rPr>
              <a:t> Consolidation might be considered in specific states or areas within the South and Central regions that consistently show very low sales and significant negative profit margins across multiple product categories, and where efforts to improve performance have not been successful.</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Re-evaluate Low-Profit Categories/Sub-Categories:</a:t>
            </a:r>
            <a:r>
              <a:rPr lang="en-US" sz="1000">
                <a:latin typeface="Arial"/>
                <a:ea typeface="Arial"/>
                <a:cs typeface="Arial"/>
                <a:sym typeface="Arial"/>
              </a:rPr>
              <a:t> Regardless of the region, sub-categories with persistently low or negative profit margins should be re-evaluated. This could involve optimizing operations related to these products, adjusting pricing, reducing inventory, or potentially phasing them out if they are consistently unprofitable and do not serve a strategic purpose (e.g., driving traffic).</a:t>
            </a:r>
            <a:endParaRPr sz="1000">
              <a:latin typeface="Arial"/>
              <a:ea typeface="Arial"/>
              <a:cs typeface="Arial"/>
              <a:sym typeface="Arial"/>
            </a:endParaRPr>
          </a:p>
          <a:p>
            <a:pPr indent="0" lvl="0" marL="0" rtl="0" algn="l">
              <a:lnSpc>
                <a:spcPct val="115000"/>
              </a:lnSpc>
              <a:spcBef>
                <a:spcPts val="1200"/>
              </a:spcBef>
              <a:spcAft>
                <a:spcPts val="0"/>
              </a:spcAft>
              <a:buNone/>
            </a:pPr>
            <a:r>
              <a:rPr lang="en-US" sz="1000">
                <a:latin typeface="Arial"/>
                <a:ea typeface="Arial"/>
                <a:cs typeface="Arial"/>
                <a:sym typeface="Arial"/>
              </a:rPr>
              <a:t>In summary, performance varies significantly by location, influenced by a combination of regional economic factors, customer demographics, product mix, and discounting strategies. While shipping time's direct impact wasn't strongly evident, other operational costs and efficiencies likely play a role in regional profitability. Strategic expansion should focus on high-performing regions and specific high-profit states, while lower-performing areas require targeted investigation and improvement before considering consolidation. Addressing low-profitability in specific product categories is also crucial for overall business success.</a:t>
            </a:r>
            <a:endParaRPr sz="1000">
              <a:latin typeface="Arial"/>
              <a:ea typeface="Arial"/>
              <a:cs typeface="Arial"/>
              <a:sym typeface="Arial"/>
            </a:endParaRPr>
          </a:p>
          <a:p>
            <a:pPr indent="0" lvl="0" marL="0" rtl="0" algn="l">
              <a:lnSpc>
                <a:spcPct val="115000"/>
              </a:lnSpc>
              <a:spcBef>
                <a:spcPts val="0"/>
              </a:spcBef>
              <a:spcAft>
                <a:spcPts val="0"/>
              </a:spcAft>
              <a:buNone/>
            </a:pPr>
            <a:r>
              <a:rPr b="1" lang="en-US">
                <a:latin typeface="Arial"/>
                <a:ea typeface="Arial"/>
                <a:cs typeface="Arial"/>
                <a:sym typeface="Arial"/>
              </a:rPr>
              <a:t>Synthesis of Regional Performance, Shipping Impact, and Market Opportunities</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This synthesis integrates the findings from the analyses of regional performance, the impact of shipping time, and the identification of market opportunities (expansion and consolidation) in the Superstore dataset.</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1. Regional Performance:</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analysis of regional sales and profit clearly shows a significant disparity in performance across the four regions.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are the strongest performers in terms of both total sales and total profit, highlighting their crucial role in the Superstore's overall success. The </a:t>
            </a:r>
            <a:r>
              <a:rPr b="1" lang="en-US" sz="1000">
                <a:latin typeface="Arial"/>
                <a:ea typeface="Arial"/>
                <a:cs typeface="Arial"/>
                <a:sym typeface="Arial"/>
              </a:rPr>
              <a:t>South</a:t>
            </a:r>
            <a:r>
              <a:rPr lang="en-US" sz="1000">
                <a:latin typeface="Arial"/>
                <a:ea typeface="Arial"/>
                <a:cs typeface="Arial"/>
                <a:sym typeface="Arial"/>
              </a:rPr>
              <a:t> and especially the </a:t>
            </a:r>
            <a:r>
              <a:rPr b="1" lang="en-US" sz="1000">
                <a:latin typeface="Arial"/>
                <a:ea typeface="Arial"/>
                <a:cs typeface="Arial"/>
                <a:sym typeface="Arial"/>
              </a:rPr>
              <a:t>Central</a:t>
            </a:r>
            <a:r>
              <a:rPr lang="en-US" sz="1000">
                <a:latin typeface="Arial"/>
                <a:ea typeface="Arial"/>
                <a:cs typeface="Arial"/>
                <a:sym typeface="Arial"/>
              </a:rPr>
              <a:t> region lag significantly in both metrics, with the Central region exhibiting the lowest total profit. This strong geographic variation underscores the importance of tailoring strategies to specific regional markets.</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2. Shipping Time and its Impact:</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investigation into the impact of shipping time on profitability and potential customer satisfaction (inferred through discounts) did not reveal a strong direct correlation in this dataset. The scatter plots showed that profit margins and discount levels are distributed across various shipping times, suggesting that while efficient shipping is important for overall operations and customer experience, the </a:t>
            </a:r>
            <a:r>
              <a:rPr i="1" lang="en-US" sz="1000">
                <a:latin typeface="Arial"/>
                <a:ea typeface="Arial"/>
                <a:cs typeface="Arial"/>
                <a:sym typeface="Arial"/>
              </a:rPr>
              <a:t>duration</a:t>
            </a:r>
            <a:r>
              <a:rPr lang="en-US" sz="1000">
                <a:latin typeface="Arial"/>
                <a:ea typeface="Arial"/>
                <a:cs typeface="Arial"/>
                <a:sym typeface="Arial"/>
              </a:rPr>
              <a:t> of shipping alone, as analyzed here, is not a primary determinant of individual transaction profitability or discount application. Other operational factors and costs within regions or related to specific products are likely more influential on profitability.</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3. Market Opportunities: Expansion and Consolidation:</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Based on the regional performance and profitability analysis (including insights into category performance within regions), potential areas for expansion and consolidation can be identified:</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Expansion Opportunities:</a:t>
            </a:r>
            <a:r>
              <a:rPr lang="en-US" sz="1000">
                <a:latin typeface="Arial"/>
                <a:ea typeface="Arial"/>
                <a:cs typeface="Arial"/>
                <a:sym typeface="Arial"/>
              </a:rPr>
              <a:t> The strong performance in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indicates these are prime areas for expansion, focusing on increasing market penetration and investing further in successful product categories within these regions. Additionally, identifying and targeting specific high-performing states within the South and Central regions could offer localized expansion opportunities.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Consolidation or Improvement Areas:</a:t>
            </a:r>
            <a:r>
              <a:rPr lang="en-US" sz="1000">
                <a:latin typeface="Arial"/>
                <a:ea typeface="Arial"/>
                <a:cs typeface="Arial"/>
                <a:sym typeface="Arial"/>
              </a:rPr>
              <a:t> The lower performance in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particularly the Central region's low profit, suggests these areas require careful evaluation. Rather than immediate consolidation, the focus should be on understanding the underlying reasons for lower sales and profitability through a detailed analysis of costs, pricing, product mix, and competition within these regions. Consolidation might be a consideration for specific low-profit pockets within these regions if improvement efforts are unsuccessful. Furthermore, consistently low-profit sub-categories across all regions should be re-evaluated for potential optimization or consolidation.</a:t>
            </a:r>
            <a:endParaRPr sz="1000">
              <a:latin typeface="Arial"/>
              <a:ea typeface="Arial"/>
              <a:cs typeface="Arial"/>
              <a:sym typeface="Arial"/>
            </a:endParaRPr>
          </a:p>
          <a:p>
            <a:pPr indent="0" lvl="0" marL="0" rtl="0" algn="l">
              <a:lnSpc>
                <a:spcPct val="115000"/>
              </a:lnSpc>
              <a:spcBef>
                <a:spcPts val="1200"/>
              </a:spcBef>
              <a:spcAft>
                <a:spcPts val="0"/>
              </a:spcAft>
              <a:buNone/>
            </a:pPr>
            <a:r>
              <a:rPr b="1" lang="en-US" sz="1000">
                <a:latin typeface="Arial"/>
                <a:ea typeface="Arial"/>
                <a:cs typeface="Arial"/>
                <a:sym typeface="Arial"/>
              </a:rPr>
              <a:t>Overall Conclusion:</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Superstore's performance is heavily influenced by regional factors, with the West and East regions driving the majority of sales and profit. While the direct impact of shipping </a:t>
            </a:r>
            <a:r>
              <a:rPr i="1" lang="en-US" sz="1000">
                <a:latin typeface="Arial"/>
                <a:ea typeface="Arial"/>
                <a:cs typeface="Arial"/>
                <a:sym typeface="Arial"/>
              </a:rPr>
              <a:t>duration</a:t>
            </a:r>
            <a:r>
              <a:rPr lang="en-US" sz="1000">
                <a:latin typeface="Arial"/>
                <a:ea typeface="Arial"/>
                <a:cs typeface="Arial"/>
                <a:sym typeface="Arial"/>
              </a:rPr>
              <a:t> on profitability and discounts is not clearly evident, other operational efficiencies and costs likely contribute to regional performance variations. Strategic decisions regarding expansion should prioritize high-performing regions, while lower-performing areas require thorough investigation and targeted improvement strategies before considering consolidation. Addressing the profitability of specific product categories and sub-categories, especially those with negative margins, is crucial across all locations.</a:t>
            </a:r>
            <a:endParaRPr sz="1000">
              <a:latin typeface="Arial"/>
              <a:ea typeface="Arial"/>
              <a:cs typeface="Arial"/>
              <a:sym typeface="Arial"/>
            </a:endParaRPr>
          </a:p>
          <a:p>
            <a:pPr indent="0" lvl="0" marL="0" rtl="0" algn="l">
              <a:lnSpc>
                <a:spcPct val="115000"/>
              </a:lnSpc>
              <a:spcBef>
                <a:spcPts val="0"/>
              </a:spcBef>
              <a:spcAft>
                <a:spcPts val="0"/>
              </a:spcAft>
              <a:buNone/>
            </a:pPr>
            <a:r>
              <a:t/>
            </a:r>
            <a:endParaRPr sz="1000">
              <a:latin typeface="Arial"/>
              <a:ea typeface="Arial"/>
              <a:cs typeface="Arial"/>
              <a:sym typeface="Arial"/>
            </a:endParaRPr>
          </a:p>
          <a:p>
            <a:pPr indent="0" lvl="0" marL="0" rtl="0" algn="l">
              <a:spcBef>
                <a:spcPts val="0"/>
              </a:spcBef>
              <a:spcAft>
                <a:spcPts val="0"/>
              </a:spcAft>
              <a:buNone/>
            </a:pPr>
            <a:r>
              <a:t/>
            </a:r>
            <a:endParaRPr/>
          </a:p>
        </p:txBody>
      </p:sp>
      <p:sp>
        <p:nvSpPr>
          <p:cNvPr id="382" name="Google Shape;382;g370af33ef97_1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370af33ef97_10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b="1" lang="en-US">
                <a:latin typeface="Arial"/>
                <a:ea typeface="Arial"/>
                <a:cs typeface="Arial"/>
                <a:sym typeface="Arial"/>
              </a:rPr>
              <a:t>Synthesis of Performance by Location, Operational Success, and Expansion/Consolidation</a:t>
            </a:r>
            <a:endParaRPr b="1">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Based on the comprehensive analysis of the Superstore dataset focusing on regional performance, operational factors, and market opportunities, we can now synthesize the findings to answer the key focus questions:</a:t>
            </a:r>
            <a:endParaRPr sz="1000">
              <a:latin typeface="Arial"/>
              <a:ea typeface="Arial"/>
              <a:cs typeface="Arial"/>
              <a:sym typeface="Arial"/>
            </a:endParaRPr>
          </a:p>
          <a:p>
            <a:pPr indent="0" lvl="0" marL="0" rtl="0" algn="l">
              <a:lnSpc>
                <a:spcPct val="115000"/>
              </a:lnSpc>
              <a:spcBef>
                <a:spcPts val="0"/>
              </a:spcBef>
              <a:spcAft>
                <a:spcPts val="0"/>
              </a:spcAft>
              <a:buNone/>
            </a:pPr>
            <a:r>
              <a:rPr b="1" lang="en-US">
                <a:latin typeface="Arial"/>
                <a:ea typeface="Arial"/>
                <a:cs typeface="Arial"/>
                <a:sym typeface="Arial"/>
              </a:rPr>
              <a:t>How does performance vary by location?</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Performance varies significantly by location, both at the regional and state levels:</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Regional Variation:</a:t>
            </a:r>
            <a:r>
              <a:rPr lang="en-US" sz="1000">
                <a:latin typeface="Arial"/>
                <a:ea typeface="Arial"/>
                <a:cs typeface="Arial"/>
                <a:sym typeface="Arial"/>
              </a:rPr>
              <a:t>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are the top performers in terms of both total sales and total profit.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lag behind, with the Central region having the lowest total profit. This indicates a strong geographic disparity in overall business success.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State-Level Variation:</a:t>
            </a:r>
            <a:r>
              <a:rPr lang="en-US" sz="1000">
                <a:latin typeface="Arial"/>
                <a:ea typeface="Arial"/>
                <a:cs typeface="Arial"/>
                <a:sym typeface="Arial"/>
              </a:rPr>
              <a:t> Within regions, there is also considerable variation in performance. Some states within the South and Central regions show positive profit margins and decent sales, suggesting pockets of opportunity even within lower-performing regions. Conversely, some states in otherwise high-performing regions might have lower profitability, possibly due to localized factors.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Profitability Variation:</a:t>
            </a:r>
            <a:r>
              <a:rPr lang="en-US" sz="1000">
                <a:latin typeface="Arial"/>
                <a:ea typeface="Arial"/>
                <a:cs typeface="Arial"/>
                <a:sym typeface="Arial"/>
              </a:rPr>
              <a:t> Average profit margin also varies by region, with the West having the highest average profit margin, and the Central region having a negative average profit margin. This highlights that not only sales volume but also profitability per sale differs geographically.</a:t>
            </a:r>
            <a:endParaRPr sz="1000">
              <a:latin typeface="Arial"/>
              <a:ea typeface="Arial"/>
              <a:cs typeface="Arial"/>
              <a:sym typeface="Arial"/>
            </a:endParaRPr>
          </a:p>
          <a:p>
            <a:pPr indent="0" lvl="0" marL="0" rtl="0" algn="l">
              <a:lnSpc>
                <a:spcPct val="115000"/>
              </a:lnSpc>
              <a:spcBef>
                <a:spcPts val="1200"/>
              </a:spcBef>
              <a:spcAft>
                <a:spcPts val="0"/>
              </a:spcAft>
              <a:buNone/>
            </a:pPr>
            <a:r>
              <a:rPr b="1" lang="en-US">
                <a:latin typeface="Arial"/>
                <a:ea typeface="Arial"/>
                <a:cs typeface="Arial"/>
                <a:sym typeface="Arial"/>
              </a:rPr>
              <a:t>What operational factors impact success?</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Based on the analyses performed:</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Shipping Time:</a:t>
            </a:r>
            <a:r>
              <a:rPr lang="en-US" sz="1000">
                <a:latin typeface="Arial"/>
                <a:ea typeface="Arial"/>
                <a:cs typeface="Arial"/>
                <a:sym typeface="Arial"/>
              </a:rPr>
              <a:t> The direct impact of shipping time on overall profit margin and discount levels was not strongly evident in this analysis. This suggests that while shipping efficiency is important for customer satisfaction, in this dataset, it doesn't appear to be a primary </a:t>
            </a:r>
            <a:r>
              <a:rPr i="1" lang="en-US" sz="1000">
                <a:latin typeface="Arial"/>
                <a:ea typeface="Arial"/>
                <a:cs typeface="Arial"/>
                <a:sym typeface="Arial"/>
              </a:rPr>
              <a:t>direct</a:t>
            </a:r>
            <a:r>
              <a:rPr lang="en-US" sz="1000">
                <a:latin typeface="Arial"/>
                <a:ea typeface="Arial"/>
                <a:cs typeface="Arial"/>
                <a:sym typeface="Arial"/>
              </a:rPr>
              <a:t> driver of profitability or a systematic reason for applying discounts. Other operational costs (e.g., warehousing, returns, supply chain efficiency not directly measured by shipping time) could still play a significant role in regional profit variations, particularly in the Central region.</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Product Mix and Profitability:</a:t>
            </a:r>
            <a:r>
              <a:rPr lang="en-US" sz="1000">
                <a:latin typeface="Arial"/>
                <a:ea typeface="Arial"/>
                <a:cs typeface="Arial"/>
                <a:sym typeface="Arial"/>
              </a:rPr>
              <a:t> The profitability varies significantly by product category and sub-category. Regions or states that sell a higher proportion of high-profit-margin products (like certain Office Supplies and Technology items) are likely to have better overall profit performance. Conversely, regions with a higher proportion of sales in low-profit or negative-profit sub-categories (like some Furniture and Office Supplies) will see their overall profitability negatively impacted.</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Discounting Strategies:</a:t>
            </a:r>
            <a:r>
              <a:rPr lang="en-US" sz="1000">
                <a:latin typeface="Arial"/>
                <a:ea typeface="Arial"/>
                <a:cs typeface="Arial"/>
                <a:sym typeface="Arial"/>
              </a:rPr>
              <a:t> The analysis showed a clear negative relationship between discount levels and profit margins. Regions or product categories where aggressive discounting is more prevalent will likely experience lower profitability.</a:t>
            </a:r>
            <a:endParaRPr sz="1000">
              <a:latin typeface="Arial"/>
              <a:ea typeface="Arial"/>
              <a:cs typeface="Arial"/>
              <a:sym typeface="Arial"/>
            </a:endParaRPr>
          </a:p>
          <a:p>
            <a:pPr indent="0" lvl="0" marL="0" rtl="0" algn="l">
              <a:lnSpc>
                <a:spcPct val="115000"/>
              </a:lnSpc>
              <a:spcBef>
                <a:spcPts val="1200"/>
              </a:spcBef>
              <a:spcAft>
                <a:spcPts val="0"/>
              </a:spcAft>
              <a:buNone/>
            </a:pPr>
            <a:r>
              <a:rPr b="1" lang="en-US">
                <a:latin typeface="Arial"/>
                <a:ea typeface="Arial"/>
                <a:cs typeface="Arial"/>
                <a:sym typeface="Arial"/>
              </a:rPr>
              <a:t>Where should we expand or consolidate?</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Based on the regional performance, profitability analysis, and market opportunity identification:</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Expand in High-Performing Areas:</a:t>
            </a:r>
            <a:r>
              <a:rPr lang="en-US" sz="1000">
                <a:latin typeface="Arial"/>
                <a:ea typeface="Arial"/>
                <a:cs typeface="Arial"/>
                <a:sym typeface="Arial"/>
              </a:rPr>
              <a:t> Expansion efforts should prioritize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capitalizing on their existing strong performance. This could involve increasing market penetration, expanding product offerings in successful categories within these regions, or optimizing infrastructure to support further growth. Specific high-performing states within other regions also represent potential expansion targets.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Investigate and Improve in Lower-Performing Areas:</a:t>
            </a:r>
            <a:r>
              <a:rPr lang="en-US" sz="1000">
                <a:latin typeface="Arial"/>
                <a:ea typeface="Arial"/>
                <a:cs typeface="Arial"/>
                <a:sym typeface="Arial"/>
              </a:rPr>
              <a:t>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require careful investigation. Rather than immediate consolidation, the focus should be on understanding the root causes of lower sales and profitability. This involves analyzing costs, reviewing pricing and discounting strategies, evaluating the competitive landscape, and assessing the product mix in these regions.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Consider Consolidation in Specific Low-Profit Pockets:</a:t>
            </a:r>
            <a:r>
              <a:rPr lang="en-US" sz="1000">
                <a:latin typeface="Arial"/>
                <a:ea typeface="Arial"/>
                <a:cs typeface="Arial"/>
                <a:sym typeface="Arial"/>
              </a:rPr>
              <a:t> Consolidation might be considered in specific states or areas within the South and Central regions that consistently show very low sales and significant negative profit margins across multiple product categories, and where efforts to improve performance have not been successful.</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Re-evaluate Low-Profit Categories/Sub-Categories:</a:t>
            </a:r>
            <a:r>
              <a:rPr lang="en-US" sz="1000">
                <a:latin typeface="Arial"/>
                <a:ea typeface="Arial"/>
                <a:cs typeface="Arial"/>
                <a:sym typeface="Arial"/>
              </a:rPr>
              <a:t> Regardless of the region, sub-categories with persistently low or negative profit margins should be re-evaluated. This could involve optimizing operations related to these products, adjusting pricing, reducing inventory, or potentially phasing them out if they are consistently unprofitable and do not serve a strategic purpose (e.g., driving traffic).</a:t>
            </a:r>
            <a:endParaRPr sz="1000">
              <a:latin typeface="Arial"/>
              <a:ea typeface="Arial"/>
              <a:cs typeface="Arial"/>
              <a:sym typeface="Arial"/>
            </a:endParaRPr>
          </a:p>
          <a:p>
            <a:pPr indent="0" lvl="0" marL="0" rtl="0" algn="l">
              <a:lnSpc>
                <a:spcPct val="115000"/>
              </a:lnSpc>
              <a:spcBef>
                <a:spcPts val="1200"/>
              </a:spcBef>
              <a:spcAft>
                <a:spcPts val="0"/>
              </a:spcAft>
              <a:buNone/>
            </a:pPr>
            <a:r>
              <a:rPr lang="en-US" sz="1000">
                <a:latin typeface="Arial"/>
                <a:ea typeface="Arial"/>
                <a:cs typeface="Arial"/>
                <a:sym typeface="Arial"/>
              </a:rPr>
              <a:t>In summary, performance varies significantly by location, influenced by a combination of regional economic factors, customer demographics, product mix, and discounting strategies. While shipping time's direct impact wasn't strongly evident, other operational costs and efficiencies likely play a role in regional profitability. Strategic expansion should focus on high-performing regions and specific high-profit states, while lower-performing areas require targeted investigation and improvement before considering consolidation. Addressing low-profitability in specific product categories is also crucial for overall business success.</a:t>
            </a:r>
            <a:endParaRPr sz="1000">
              <a:latin typeface="Arial"/>
              <a:ea typeface="Arial"/>
              <a:cs typeface="Arial"/>
              <a:sym typeface="Arial"/>
            </a:endParaRPr>
          </a:p>
          <a:p>
            <a:pPr indent="0" lvl="0" marL="0" rtl="0" algn="l">
              <a:lnSpc>
                <a:spcPct val="115000"/>
              </a:lnSpc>
              <a:spcBef>
                <a:spcPts val="0"/>
              </a:spcBef>
              <a:spcAft>
                <a:spcPts val="0"/>
              </a:spcAft>
              <a:buNone/>
            </a:pPr>
            <a:r>
              <a:rPr b="1" lang="en-US">
                <a:latin typeface="Arial"/>
                <a:ea typeface="Arial"/>
                <a:cs typeface="Arial"/>
                <a:sym typeface="Arial"/>
              </a:rPr>
              <a:t>Synthesis of Regional Performance, Shipping Impact, and Market Opportunities</a:t>
            </a:r>
            <a:endParaRPr b="1">
              <a:latin typeface="Arial"/>
              <a:ea typeface="Arial"/>
              <a:cs typeface="Arial"/>
              <a:sym typeface="Arial"/>
            </a:endParaRPr>
          </a:p>
          <a:p>
            <a:pPr indent="0" lvl="0" marL="0" rtl="0" algn="l">
              <a:lnSpc>
                <a:spcPct val="115000"/>
              </a:lnSpc>
              <a:spcBef>
                <a:spcPts val="200"/>
              </a:spcBef>
              <a:spcAft>
                <a:spcPts val="0"/>
              </a:spcAft>
              <a:buNone/>
            </a:pPr>
            <a:r>
              <a:rPr lang="en-US" sz="1000">
                <a:latin typeface="Arial"/>
                <a:ea typeface="Arial"/>
                <a:cs typeface="Arial"/>
                <a:sym typeface="Arial"/>
              </a:rPr>
              <a:t>This synthesis integrates the findings from the analyses of regional performance, the impact of shipping time, and the identification of market opportunities (expansion and consolidation) in the Superstore dataset.</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1. Regional Performance:</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analysis of regional sales and profit clearly shows a significant disparity in performance across the four regions.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are the strongest performers in terms of both total sales and total profit, highlighting their crucial role in the Superstore's overall success. The </a:t>
            </a:r>
            <a:r>
              <a:rPr b="1" lang="en-US" sz="1000">
                <a:latin typeface="Arial"/>
                <a:ea typeface="Arial"/>
                <a:cs typeface="Arial"/>
                <a:sym typeface="Arial"/>
              </a:rPr>
              <a:t>South</a:t>
            </a:r>
            <a:r>
              <a:rPr lang="en-US" sz="1000">
                <a:latin typeface="Arial"/>
                <a:ea typeface="Arial"/>
                <a:cs typeface="Arial"/>
                <a:sym typeface="Arial"/>
              </a:rPr>
              <a:t> and especially the </a:t>
            </a:r>
            <a:r>
              <a:rPr b="1" lang="en-US" sz="1000">
                <a:latin typeface="Arial"/>
                <a:ea typeface="Arial"/>
                <a:cs typeface="Arial"/>
                <a:sym typeface="Arial"/>
              </a:rPr>
              <a:t>Central</a:t>
            </a:r>
            <a:r>
              <a:rPr lang="en-US" sz="1000">
                <a:latin typeface="Arial"/>
                <a:ea typeface="Arial"/>
                <a:cs typeface="Arial"/>
                <a:sym typeface="Arial"/>
              </a:rPr>
              <a:t> region lag significantly in both metrics, with the Central region exhibiting the lowest total profit. This strong geographic variation underscores the importance of tailoring strategies to specific regional markets.</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2. Shipping Time and its Impact:</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investigation into the impact of shipping time on profitability and potential customer satisfaction (inferred through discounts) did not reveal a strong direct correlation in this dataset. The scatter plots showed that profit margins and discount levels are distributed across various shipping times, suggesting that while efficient shipping is important for overall operations and customer experience, the </a:t>
            </a:r>
            <a:r>
              <a:rPr i="1" lang="en-US" sz="1000">
                <a:latin typeface="Arial"/>
                <a:ea typeface="Arial"/>
                <a:cs typeface="Arial"/>
                <a:sym typeface="Arial"/>
              </a:rPr>
              <a:t>duration</a:t>
            </a:r>
            <a:r>
              <a:rPr lang="en-US" sz="1000">
                <a:latin typeface="Arial"/>
                <a:ea typeface="Arial"/>
                <a:cs typeface="Arial"/>
                <a:sym typeface="Arial"/>
              </a:rPr>
              <a:t> of shipping alone, as analyzed here, is not a primary determinant of individual transaction profitability or discount application. Other operational factors and costs within regions or related to specific products are likely more influential on profitability.</a:t>
            </a:r>
            <a:endParaRPr sz="1000">
              <a:latin typeface="Arial"/>
              <a:ea typeface="Arial"/>
              <a:cs typeface="Arial"/>
              <a:sym typeface="Arial"/>
            </a:endParaRPr>
          </a:p>
          <a:p>
            <a:pPr indent="0" lvl="0" marL="0" rtl="0" algn="l">
              <a:lnSpc>
                <a:spcPct val="115000"/>
              </a:lnSpc>
              <a:spcBef>
                <a:spcPts val="0"/>
              </a:spcBef>
              <a:spcAft>
                <a:spcPts val="0"/>
              </a:spcAft>
              <a:buNone/>
            </a:pPr>
            <a:r>
              <a:rPr b="1" lang="en-US" sz="1000">
                <a:latin typeface="Arial"/>
                <a:ea typeface="Arial"/>
                <a:cs typeface="Arial"/>
                <a:sym typeface="Arial"/>
              </a:rPr>
              <a:t>3. Market Opportunities: Expansion and Consolidation:</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Based on the regional performance and profitability analysis (including insights into category performance within regions), potential areas for expansion and consolidation can be identified:</a:t>
            </a:r>
            <a:endParaRPr sz="1000">
              <a:latin typeface="Arial"/>
              <a:ea typeface="Arial"/>
              <a:cs typeface="Arial"/>
              <a:sym typeface="Arial"/>
            </a:endParaRPr>
          </a:p>
          <a:p>
            <a:pPr indent="-292100" lvl="0" marL="457200" rtl="0" algn="l">
              <a:lnSpc>
                <a:spcPct val="115000"/>
              </a:lnSpc>
              <a:spcBef>
                <a:spcPts val="1200"/>
              </a:spcBef>
              <a:spcAft>
                <a:spcPts val="0"/>
              </a:spcAft>
              <a:buClr>
                <a:schemeClr val="dk1"/>
              </a:buClr>
              <a:buSzPts val="1000"/>
              <a:buChar char="●"/>
            </a:pPr>
            <a:r>
              <a:rPr b="1" lang="en-US" sz="1000">
                <a:latin typeface="Arial"/>
                <a:ea typeface="Arial"/>
                <a:cs typeface="Arial"/>
                <a:sym typeface="Arial"/>
              </a:rPr>
              <a:t>Expansion Opportunities:</a:t>
            </a:r>
            <a:r>
              <a:rPr lang="en-US" sz="1000">
                <a:latin typeface="Arial"/>
                <a:ea typeface="Arial"/>
                <a:cs typeface="Arial"/>
                <a:sym typeface="Arial"/>
              </a:rPr>
              <a:t> The strong performance in the </a:t>
            </a:r>
            <a:r>
              <a:rPr b="1" lang="en-US" sz="1000">
                <a:latin typeface="Arial"/>
                <a:ea typeface="Arial"/>
                <a:cs typeface="Arial"/>
                <a:sym typeface="Arial"/>
              </a:rPr>
              <a:t>West</a:t>
            </a:r>
            <a:r>
              <a:rPr lang="en-US" sz="1000">
                <a:latin typeface="Arial"/>
                <a:ea typeface="Arial"/>
                <a:cs typeface="Arial"/>
                <a:sym typeface="Arial"/>
              </a:rPr>
              <a:t> and </a:t>
            </a:r>
            <a:r>
              <a:rPr b="1" lang="en-US" sz="1000">
                <a:latin typeface="Arial"/>
                <a:ea typeface="Arial"/>
                <a:cs typeface="Arial"/>
                <a:sym typeface="Arial"/>
              </a:rPr>
              <a:t>East</a:t>
            </a:r>
            <a:r>
              <a:rPr lang="en-US" sz="1000">
                <a:latin typeface="Arial"/>
                <a:ea typeface="Arial"/>
                <a:cs typeface="Arial"/>
                <a:sym typeface="Arial"/>
              </a:rPr>
              <a:t> regions indicates these are prime areas for expansion, focusing on increasing market penetration and investing further in successful product categories within these regions. Additionally, identifying and targeting specific high-performing states within the South and Central regions could offer localized expansion opportunities.</a:t>
            </a:r>
            <a:endParaRPr sz="1000">
              <a:latin typeface="Arial"/>
              <a:ea typeface="Arial"/>
              <a:cs typeface="Arial"/>
              <a:sym typeface="Arial"/>
            </a:endParaRPr>
          </a:p>
          <a:p>
            <a:pPr indent="-292100" lvl="0" marL="457200" rtl="0" algn="l">
              <a:lnSpc>
                <a:spcPct val="115000"/>
              </a:lnSpc>
              <a:spcBef>
                <a:spcPts val="0"/>
              </a:spcBef>
              <a:spcAft>
                <a:spcPts val="0"/>
              </a:spcAft>
              <a:buClr>
                <a:schemeClr val="dk1"/>
              </a:buClr>
              <a:buSzPts val="1000"/>
              <a:buChar char="●"/>
            </a:pPr>
            <a:r>
              <a:rPr b="1" lang="en-US" sz="1000">
                <a:latin typeface="Arial"/>
                <a:ea typeface="Arial"/>
                <a:cs typeface="Arial"/>
                <a:sym typeface="Arial"/>
              </a:rPr>
              <a:t>Consolidation or Improvement Areas:</a:t>
            </a:r>
            <a:r>
              <a:rPr lang="en-US" sz="1000">
                <a:latin typeface="Arial"/>
                <a:ea typeface="Arial"/>
                <a:cs typeface="Arial"/>
                <a:sym typeface="Arial"/>
              </a:rPr>
              <a:t> The lower performance in the </a:t>
            </a:r>
            <a:r>
              <a:rPr b="1" lang="en-US" sz="1000">
                <a:latin typeface="Arial"/>
                <a:ea typeface="Arial"/>
                <a:cs typeface="Arial"/>
                <a:sym typeface="Arial"/>
              </a:rPr>
              <a:t>South</a:t>
            </a:r>
            <a:r>
              <a:rPr lang="en-US" sz="1000">
                <a:latin typeface="Arial"/>
                <a:ea typeface="Arial"/>
                <a:cs typeface="Arial"/>
                <a:sym typeface="Arial"/>
              </a:rPr>
              <a:t> and </a:t>
            </a:r>
            <a:r>
              <a:rPr b="1" lang="en-US" sz="1000">
                <a:latin typeface="Arial"/>
                <a:ea typeface="Arial"/>
                <a:cs typeface="Arial"/>
                <a:sym typeface="Arial"/>
              </a:rPr>
              <a:t>Central</a:t>
            </a:r>
            <a:r>
              <a:rPr lang="en-US" sz="1000">
                <a:latin typeface="Arial"/>
                <a:ea typeface="Arial"/>
                <a:cs typeface="Arial"/>
                <a:sym typeface="Arial"/>
              </a:rPr>
              <a:t> regions, particularly the Central region's low profit, suggests these areas require careful evaluation. Rather than immediate consolidation, the focus should be on understanding the underlying reasons for lower sales and profitability through a detailed analysis of costs, pricing, product mix, and competition within these regions. Consolidation might be a consideration for specific low-profit pockets within these regions if improvement efforts are unsuccessful. Furthermore, consistently low-profit sub-categories across all regions should be re-evaluated for potential optimization or consolidation.</a:t>
            </a:r>
            <a:endParaRPr sz="1000">
              <a:latin typeface="Arial"/>
              <a:ea typeface="Arial"/>
              <a:cs typeface="Arial"/>
              <a:sym typeface="Arial"/>
            </a:endParaRPr>
          </a:p>
          <a:p>
            <a:pPr indent="0" lvl="0" marL="0" rtl="0" algn="l">
              <a:lnSpc>
                <a:spcPct val="115000"/>
              </a:lnSpc>
              <a:spcBef>
                <a:spcPts val="1200"/>
              </a:spcBef>
              <a:spcAft>
                <a:spcPts val="0"/>
              </a:spcAft>
              <a:buNone/>
            </a:pPr>
            <a:r>
              <a:rPr b="1" lang="en-US" sz="1000">
                <a:latin typeface="Arial"/>
                <a:ea typeface="Arial"/>
                <a:cs typeface="Arial"/>
                <a:sym typeface="Arial"/>
              </a:rPr>
              <a:t>Overall Conclusion:</a:t>
            </a:r>
            <a:endParaRPr b="1" sz="1000">
              <a:latin typeface="Arial"/>
              <a:ea typeface="Arial"/>
              <a:cs typeface="Arial"/>
              <a:sym typeface="Arial"/>
            </a:endParaRPr>
          </a:p>
          <a:p>
            <a:pPr indent="0" lvl="0" marL="0" rtl="0" algn="l">
              <a:lnSpc>
                <a:spcPct val="115000"/>
              </a:lnSpc>
              <a:spcBef>
                <a:spcPts val="0"/>
              </a:spcBef>
              <a:spcAft>
                <a:spcPts val="0"/>
              </a:spcAft>
              <a:buNone/>
            </a:pPr>
            <a:r>
              <a:rPr lang="en-US" sz="1000">
                <a:latin typeface="Arial"/>
                <a:ea typeface="Arial"/>
                <a:cs typeface="Arial"/>
                <a:sym typeface="Arial"/>
              </a:rPr>
              <a:t>The Superstore's performance is heavily influenced by regional factors, with the West and East regions driving the majority of sales and profit. While the direct impact of shipping </a:t>
            </a:r>
            <a:r>
              <a:rPr i="1" lang="en-US" sz="1000">
                <a:latin typeface="Arial"/>
                <a:ea typeface="Arial"/>
                <a:cs typeface="Arial"/>
                <a:sym typeface="Arial"/>
              </a:rPr>
              <a:t>duration</a:t>
            </a:r>
            <a:r>
              <a:rPr lang="en-US" sz="1000">
                <a:latin typeface="Arial"/>
                <a:ea typeface="Arial"/>
                <a:cs typeface="Arial"/>
                <a:sym typeface="Arial"/>
              </a:rPr>
              <a:t> on profitability and discounts is not clearly evident, other operational efficiencies and costs likely contribute to regional performance variations. Strategic decisions regarding expansion should prioritize high-performing regions, while lower-performing areas require thorough investigation and targeted improvement strategies before considering consolidation. Addressing the profitability of specific product categories and sub-categories, especially those with negative margins, is crucial across all locations.</a:t>
            </a:r>
            <a:endParaRPr sz="1000">
              <a:latin typeface="Arial"/>
              <a:ea typeface="Arial"/>
              <a:cs typeface="Arial"/>
              <a:sym typeface="Arial"/>
            </a:endParaRPr>
          </a:p>
          <a:p>
            <a:pPr indent="0" lvl="0" marL="0" rtl="0" algn="l">
              <a:lnSpc>
                <a:spcPct val="115000"/>
              </a:lnSpc>
              <a:spcBef>
                <a:spcPts val="0"/>
              </a:spcBef>
              <a:spcAft>
                <a:spcPts val="0"/>
              </a:spcAft>
              <a:buNone/>
            </a:pPr>
            <a:r>
              <a:t/>
            </a:r>
            <a:endParaRPr sz="1000">
              <a:latin typeface="Arial"/>
              <a:ea typeface="Arial"/>
              <a:cs typeface="Arial"/>
              <a:sym typeface="Arial"/>
            </a:endParaRPr>
          </a:p>
          <a:p>
            <a:pPr indent="0" lvl="0" marL="0" rtl="0" algn="l">
              <a:spcBef>
                <a:spcPts val="0"/>
              </a:spcBef>
              <a:spcAft>
                <a:spcPts val="0"/>
              </a:spcAft>
              <a:buNone/>
            </a:pPr>
            <a:r>
              <a:t/>
            </a:r>
            <a:endParaRPr/>
          </a:p>
        </p:txBody>
      </p:sp>
      <p:sp>
        <p:nvSpPr>
          <p:cNvPr id="391" name="Google Shape;391;g370af33ef97_1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0" name="Google Shape;40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370af33ef97_5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370af33ef97_5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2" name="Google Shape;412;g370af33ef97_5_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370af33ef97_5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370af33ef97_5_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0" name="Google Shape;420;g370af33ef97_5_4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9" name="Google Shape;429;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u="sng">
                <a:solidFill>
                  <a:schemeClr val="hlink"/>
                </a:solidFill>
                <a:hlinkClick r:id="rId2"/>
              </a:rPr>
              <a:t>https://www.indeed.com/career-advice/career-development/how-to-measure-business-performance</a:t>
            </a:r>
            <a:endParaRPr/>
          </a:p>
          <a:p>
            <a:pPr indent="0" lvl="0" marL="0" rtl="0" algn="l">
              <a:spcBef>
                <a:spcPts val="0"/>
              </a:spcBef>
              <a:spcAft>
                <a:spcPts val="0"/>
              </a:spcAft>
              <a:buNone/>
            </a:pPr>
            <a:r>
              <a:rPr lang="en-US" u="sng">
                <a:solidFill>
                  <a:schemeClr val="hlink"/>
                </a:solidFill>
                <a:hlinkClick r:id="rId3"/>
              </a:rPr>
              <a:t>https://www.grammarly.com/blog/business-writing/problem-statement/#:~:text=What%20is%20a%20problem%20statement,project%20or%20proposal%20is%20necessary</a:t>
            </a:r>
            <a:r>
              <a:rPr lang="en-US"/>
              <a:t>.</a:t>
            </a:r>
            <a:endParaRPr/>
          </a:p>
          <a:p>
            <a:pPr indent="0" lvl="0" marL="0" rtl="0" algn="l">
              <a:spcBef>
                <a:spcPts val="0"/>
              </a:spcBef>
              <a:spcAft>
                <a:spcPts val="0"/>
              </a:spcAft>
              <a:buNone/>
            </a:pPr>
            <a:r>
              <a:t/>
            </a:r>
            <a:endParaRPr/>
          </a:p>
        </p:txBody>
      </p:sp>
      <p:sp>
        <p:nvSpPr>
          <p:cNvPr id="262" name="Google Shape;26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6" name="Google Shape;43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3" name="Google Shape;443;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70b737976d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370b737976d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g370b737976d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70b737976d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370b737976d_0_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2" name="Google Shape;292;g370b737976d_0_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70b737976d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370b737976d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5" name="Google Shape;305;g370b737976d_0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70b737976d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70b737976d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g370b737976d_0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370af33ef97_1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370af33ef97_12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3" name="Google Shape;333;g370af33ef97_12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Black">
  <p:cSld name="Title Slide - Black">
    <p:bg>
      <p:bgPr>
        <a:solidFill>
          <a:schemeClr val="dk1"/>
        </a:solidFill>
      </p:bgPr>
    </p:bg>
    <p:spTree>
      <p:nvGrpSpPr>
        <p:cNvPr id="13" name="Shape 13"/>
        <p:cNvGrpSpPr/>
        <p:nvPr/>
      </p:nvGrpSpPr>
      <p:grpSpPr>
        <a:xfrm>
          <a:off x="0" y="0"/>
          <a:ext cx="0" cy="0"/>
          <a:chOff x="0" y="0"/>
          <a:chExt cx="0" cy="0"/>
        </a:xfrm>
      </p:grpSpPr>
      <p:pic>
        <p:nvPicPr>
          <p:cNvPr descr="Purdue Logo" id="14" name="Google Shape;14;p23"/>
          <p:cNvPicPr preferRelativeResize="0"/>
          <p:nvPr/>
        </p:nvPicPr>
        <p:blipFill rotWithShape="1">
          <a:blip r:embed="rId2">
            <a:alphaModFix/>
          </a:blip>
          <a:srcRect b="0" l="0" r="0" t="0"/>
          <a:stretch/>
        </p:blipFill>
        <p:spPr>
          <a:xfrm>
            <a:off x="1027077" y="5756157"/>
            <a:ext cx="2709200" cy="484939"/>
          </a:xfrm>
          <a:prstGeom prst="rect">
            <a:avLst/>
          </a:prstGeom>
          <a:noFill/>
          <a:ln>
            <a:noFill/>
          </a:ln>
        </p:spPr>
      </p:pic>
      <p:pic>
        <p:nvPicPr>
          <p:cNvPr id="15" name="Google Shape;15;p23"/>
          <p:cNvPicPr preferRelativeResize="0"/>
          <p:nvPr/>
        </p:nvPicPr>
        <p:blipFill rotWithShape="1">
          <a:blip r:embed="rId3">
            <a:alphaModFix/>
          </a:blip>
          <a:srcRect b="0" l="0" r="0" t="0"/>
          <a:stretch/>
        </p:blipFill>
        <p:spPr>
          <a:xfrm>
            <a:off x="9956800" y="0"/>
            <a:ext cx="2235200" cy="6858000"/>
          </a:xfrm>
          <a:prstGeom prst="rect">
            <a:avLst/>
          </a:prstGeom>
          <a:noFill/>
          <a:ln>
            <a:noFill/>
          </a:ln>
        </p:spPr>
      </p:pic>
      <p:sp>
        <p:nvSpPr>
          <p:cNvPr id="16" name="Google Shape;16;p23"/>
          <p:cNvSpPr/>
          <p:nvPr/>
        </p:nvSpPr>
        <p:spPr>
          <a:xfrm>
            <a:off x="9954706" y="-9439"/>
            <a:ext cx="2246721" cy="6867440"/>
          </a:xfrm>
          <a:custGeom>
            <a:rect b="b" l="l" r="r" t="t"/>
            <a:pathLst>
              <a:path extrusionOk="0" h="6872149" w="2243566">
                <a:moveTo>
                  <a:pt x="1583717" y="0"/>
                </a:moveTo>
                <a:lnTo>
                  <a:pt x="2243566" y="12"/>
                </a:lnTo>
                <a:lnTo>
                  <a:pt x="2234152" y="6872148"/>
                </a:lnTo>
                <a:lnTo>
                  <a:pt x="0" y="6872149"/>
                </a:lnTo>
                <a:lnTo>
                  <a:pt x="1583717" y="0"/>
                </a:lnTo>
                <a:close/>
              </a:path>
            </a:pathLst>
          </a:custGeom>
          <a:solidFill>
            <a:srgbClr val="CFB99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17" name="Google Shape;17;p23"/>
          <p:cNvSpPr txBox="1"/>
          <p:nvPr>
            <p:ph type="title"/>
          </p:nvPr>
        </p:nvSpPr>
        <p:spPr>
          <a:xfrm>
            <a:off x="1023257" y="2005070"/>
            <a:ext cx="7763458" cy="592834"/>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5400"/>
              <a:buFont typeface="Libre Franklin Medium"/>
              <a:buNone/>
              <a:defRPr sz="54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3"/>
          <p:cNvSpPr txBox="1"/>
          <p:nvPr>
            <p:ph idx="1" type="body"/>
          </p:nvPr>
        </p:nvSpPr>
        <p:spPr>
          <a:xfrm>
            <a:off x="1023257" y="2629338"/>
            <a:ext cx="7763458" cy="44926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2"/>
              </a:buClr>
              <a:buSzPts val="2400"/>
              <a:buFont typeface="Libre Franklin"/>
              <a:buNone/>
              <a:defRPr b="1" sz="2400">
                <a:solidFill>
                  <a:schemeClr val="lt2"/>
                </a:solidFill>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a:lvl2pPr>
            <a:lvl3pPr indent="-228600" lvl="2" marL="1371600" algn="l">
              <a:lnSpc>
                <a:spcPct val="90000"/>
              </a:lnSpc>
              <a:spcBef>
                <a:spcPts val="500"/>
              </a:spcBef>
              <a:spcAft>
                <a:spcPts val="0"/>
              </a:spcAft>
              <a:buClr>
                <a:schemeClr val="dk1"/>
              </a:buClr>
              <a:buSzPts val="1600"/>
              <a:buFont typeface="Libre Franklin"/>
              <a:buNone/>
              <a:defRPr/>
            </a:lvl3pPr>
            <a:lvl4pPr indent="-228600" lvl="3" marL="1828800" algn="l">
              <a:lnSpc>
                <a:spcPct val="90000"/>
              </a:lnSpc>
              <a:spcBef>
                <a:spcPts val="500"/>
              </a:spcBef>
              <a:spcAft>
                <a:spcPts val="0"/>
              </a:spcAft>
              <a:buClr>
                <a:schemeClr val="dk1"/>
              </a:buClr>
              <a:buSzPts val="1500"/>
              <a:buFont typeface="Libre Franklin"/>
              <a:buNone/>
              <a:defRPr/>
            </a:lvl4pPr>
            <a:lvl5pPr indent="-228600" lvl="4" marL="2286000" algn="l">
              <a:lnSpc>
                <a:spcPct val="90000"/>
              </a:lnSpc>
              <a:spcBef>
                <a:spcPts val="500"/>
              </a:spcBef>
              <a:spcAft>
                <a:spcPts val="0"/>
              </a:spcAft>
              <a:buClr>
                <a:schemeClr val="dk1"/>
              </a:buClr>
              <a:buSzPts val="1400"/>
              <a:buFont typeface="Libre Franklin"/>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 name="Google Shape;19;p23"/>
          <p:cNvSpPr txBox="1"/>
          <p:nvPr>
            <p:ph idx="2" type="body"/>
          </p:nvPr>
        </p:nvSpPr>
        <p:spPr>
          <a:xfrm>
            <a:off x="1023257" y="3107129"/>
            <a:ext cx="7763458" cy="44926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2"/>
              </a:buClr>
              <a:buSzPts val="1600"/>
              <a:buFont typeface="Libre Franklin"/>
              <a:buNone/>
              <a:defRPr sz="1600">
                <a:solidFill>
                  <a:schemeClr val="lt2"/>
                </a:solidFill>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a:lvl2pPr>
            <a:lvl3pPr indent="-228600" lvl="2" marL="1371600" algn="l">
              <a:lnSpc>
                <a:spcPct val="90000"/>
              </a:lnSpc>
              <a:spcBef>
                <a:spcPts val="500"/>
              </a:spcBef>
              <a:spcAft>
                <a:spcPts val="0"/>
              </a:spcAft>
              <a:buClr>
                <a:schemeClr val="dk1"/>
              </a:buClr>
              <a:buSzPts val="1600"/>
              <a:buFont typeface="Libre Franklin"/>
              <a:buNone/>
              <a:defRPr/>
            </a:lvl3pPr>
            <a:lvl4pPr indent="-228600" lvl="3" marL="1828800" algn="l">
              <a:lnSpc>
                <a:spcPct val="90000"/>
              </a:lnSpc>
              <a:spcBef>
                <a:spcPts val="500"/>
              </a:spcBef>
              <a:spcAft>
                <a:spcPts val="0"/>
              </a:spcAft>
              <a:buClr>
                <a:schemeClr val="dk1"/>
              </a:buClr>
              <a:buSzPts val="1500"/>
              <a:buFont typeface="Libre Franklin"/>
              <a:buNone/>
              <a:defRPr/>
            </a:lvl4pPr>
            <a:lvl5pPr indent="-228600" lvl="4" marL="2286000" algn="l">
              <a:lnSpc>
                <a:spcPct val="90000"/>
              </a:lnSpc>
              <a:spcBef>
                <a:spcPts val="500"/>
              </a:spcBef>
              <a:spcAft>
                <a:spcPts val="0"/>
              </a:spcAft>
              <a:buClr>
                <a:schemeClr val="dk1"/>
              </a:buClr>
              <a:buSzPts val="1400"/>
              <a:buFont typeface="Libre Franklin"/>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s with Captions">
  <p:cSld name="Photos with Captions">
    <p:spTree>
      <p:nvGrpSpPr>
        <p:cNvPr id="101" name="Shape 101"/>
        <p:cNvGrpSpPr/>
        <p:nvPr/>
      </p:nvGrpSpPr>
      <p:grpSpPr>
        <a:xfrm>
          <a:off x="0" y="0"/>
          <a:ext cx="0" cy="0"/>
          <a:chOff x="0" y="0"/>
          <a:chExt cx="0" cy="0"/>
        </a:xfrm>
      </p:grpSpPr>
      <p:sp>
        <p:nvSpPr>
          <p:cNvPr id="102" name="Google Shape;102;p32"/>
          <p:cNvSpPr txBox="1"/>
          <p:nvPr>
            <p:ph idx="1" type="body"/>
          </p:nvPr>
        </p:nvSpPr>
        <p:spPr>
          <a:xfrm>
            <a:off x="435428" y="3142951"/>
            <a:ext cx="3541792" cy="36576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pic>
        <p:nvPicPr>
          <p:cNvPr descr="Purdue Logo" id="103" name="Google Shape;103;p32"/>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104" name="Google Shape;104;p32"/>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32"/>
          <p:cNvSpPr/>
          <p:nvPr>
            <p:ph idx="2" type="pic"/>
          </p:nvPr>
        </p:nvSpPr>
        <p:spPr>
          <a:xfrm>
            <a:off x="457200" y="1257147"/>
            <a:ext cx="3520020" cy="1750458"/>
          </a:xfrm>
          <a:prstGeom prst="rect">
            <a:avLst/>
          </a:prstGeom>
          <a:noFill/>
          <a:ln>
            <a:noFill/>
          </a:ln>
        </p:spPr>
      </p:sp>
      <p:sp>
        <p:nvSpPr>
          <p:cNvPr id="106" name="Google Shape;106;p32"/>
          <p:cNvSpPr/>
          <p:nvPr>
            <p:ph idx="3" type="pic"/>
          </p:nvPr>
        </p:nvSpPr>
        <p:spPr>
          <a:xfrm>
            <a:off x="4325104" y="1257147"/>
            <a:ext cx="3520020" cy="1750458"/>
          </a:xfrm>
          <a:prstGeom prst="rect">
            <a:avLst/>
          </a:prstGeom>
          <a:noFill/>
          <a:ln>
            <a:noFill/>
          </a:ln>
        </p:spPr>
      </p:sp>
      <p:sp>
        <p:nvSpPr>
          <p:cNvPr id="107" name="Google Shape;107;p32"/>
          <p:cNvSpPr/>
          <p:nvPr>
            <p:ph idx="4" type="pic"/>
          </p:nvPr>
        </p:nvSpPr>
        <p:spPr>
          <a:xfrm>
            <a:off x="8214780" y="1257147"/>
            <a:ext cx="3520020" cy="1750458"/>
          </a:xfrm>
          <a:prstGeom prst="rect">
            <a:avLst/>
          </a:prstGeom>
          <a:noFill/>
          <a:ln>
            <a:noFill/>
          </a:ln>
        </p:spPr>
      </p:sp>
      <p:sp>
        <p:nvSpPr>
          <p:cNvPr id="108" name="Google Shape;108;p32"/>
          <p:cNvSpPr txBox="1"/>
          <p:nvPr>
            <p:ph idx="5" type="body"/>
          </p:nvPr>
        </p:nvSpPr>
        <p:spPr>
          <a:xfrm>
            <a:off x="4303332" y="3142951"/>
            <a:ext cx="3541792" cy="36576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09" name="Google Shape;109;p32"/>
          <p:cNvSpPr txBox="1"/>
          <p:nvPr>
            <p:ph idx="6" type="body"/>
          </p:nvPr>
        </p:nvSpPr>
        <p:spPr>
          <a:xfrm>
            <a:off x="8214780" y="3142951"/>
            <a:ext cx="3541792" cy="36576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10" name="Google Shape;110;p32"/>
          <p:cNvSpPr txBox="1"/>
          <p:nvPr>
            <p:ph idx="7" type="body"/>
          </p:nvPr>
        </p:nvSpPr>
        <p:spPr>
          <a:xfrm>
            <a:off x="413656" y="5645631"/>
            <a:ext cx="3541792" cy="36576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11" name="Google Shape;111;p32"/>
          <p:cNvSpPr/>
          <p:nvPr>
            <p:ph idx="8" type="pic"/>
          </p:nvPr>
        </p:nvSpPr>
        <p:spPr>
          <a:xfrm>
            <a:off x="435428" y="3759827"/>
            <a:ext cx="3520020" cy="1750458"/>
          </a:xfrm>
          <a:prstGeom prst="rect">
            <a:avLst/>
          </a:prstGeom>
          <a:noFill/>
          <a:ln>
            <a:noFill/>
          </a:ln>
        </p:spPr>
      </p:sp>
      <p:sp>
        <p:nvSpPr>
          <p:cNvPr id="112" name="Google Shape;112;p32"/>
          <p:cNvSpPr/>
          <p:nvPr>
            <p:ph idx="9" type="pic"/>
          </p:nvPr>
        </p:nvSpPr>
        <p:spPr>
          <a:xfrm>
            <a:off x="4303332" y="3759827"/>
            <a:ext cx="3520020" cy="1750458"/>
          </a:xfrm>
          <a:prstGeom prst="rect">
            <a:avLst/>
          </a:prstGeom>
          <a:noFill/>
          <a:ln>
            <a:noFill/>
          </a:ln>
        </p:spPr>
      </p:sp>
      <p:sp>
        <p:nvSpPr>
          <p:cNvPr id="113" name="Google Shape;113;p32"/>
          <p:cNvSpPr/>
          <p:nvPr>
            <p:ph idx="13" type="pic"/>
          </p:nvPr>
        </p:nvSpPr>
        <p:spPr>
          <a:xfrm>
            <a:off x="8193008" y="3759827"/>
            <a:ext cx="3520020" cy="1750458"/>
          </a:xfrm>
          <a:prstGeom prst="rect">
            <a:avLst/>
          </a:prstGeom>
          <a:noFill/>
          <a:ln>
            <a:noFill/>
          </a:ln>
        </p:spPr>
      </p:sp>
      <p:sp>
        <p:nvSpPr>
          <p:cNvPr id="114" name="Google Shape;114;p32"/>
          <p:cNvSpPr txBox="1"/>
          <p:nvPr>
            <p:ph idx="14" type="body"/>
          </p:nvPr>
        </p:nvSpPr>
        <p:spPr>
          <a:xfrm>
            <a:off x="4281560" y="5645631"/>
            <a:ext cx="3541792" cy="36576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15" name="Google Shape;115;p32"/>
          <p:cNvSpPr txBox="1"/>
          <p:nvPr>
            <p:ph idx="15" type="body"/>
          </p:nvPr>
        </p:nvSpPr>
        <p:spPr>
          <a:xfrm>
            <a:off x="8193008" y="5645631"/>
            <a:ext cx="3541792" cy="36576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16" name="Google Shape;116;p32"/>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 Black">
  <p:cSld name="End Slide - Black">
    <p:bg>
      <p:bgPr>
        <a:solidFill>
          <a:schemeClr val="dk1"/>
        </a:solidFill>
      </p:bgPr>
    </p:bg>
    <p:spTree>
      <p:nvGrpSpPr>
        <p:cNvPr id="117" name="Shape 117"/>
        <p:cNvGrpSpPr/>
        <p:nvPr/>
      </p:nvGrpSpPr>
      <p:grpSpPr>
        <a:xfrm>
          <a:off x="0" y="0"/>
          <a:ext cx="0" cy="0"/>
          <a:chOff x="0" y="0"/>
          <a:chExt cx="0" cy="0"/>
        </a:xfrm>
      </p:grpSpPr>
      <p:pic>
        <p:nvPicPr>
          <p:cNvPr id="118" name="Google Shape;118;p33"/>
          <p:cNvPicPr preferRelativeResize="0"/>
          <p:nvPr/>
        </p:nvPicPr>
        <p:blipFill rotWithShape="1">
          <a:blip r:embed="rId2">
            <a:alphaModFix/>
          </a:blip>
          <a:srcRect b="0" l="0" r="0" t="0"/>
          <a:stretch/>
        </p:blipFill>
        <p:spPr>
          <a:xfrm>
            <a:off x="9956800" y="0"/>
            <a:ext cx="2235200" cy="6858000"/>
          </a:xfrm>
          <a:prstGeom prst="rect">
            <a:avLst/>
          </a:prstGeom>
          <a:noFill/>
          <a:ln>
            <a:noFill/>
          </a:ln>
        </p:spPr>
      </p:pic>
      <p:sp>
        <p:nvSpPr>
          <p:cNvPr id="119" name="Google Shape;119;p33"/>
          <p:cNvSpPr/>
          <p:nvPr/>
        </p:nvSpPr>
        <p:spPr>
          <a:xfrm>
            <a:off x="9954706" y="-9439"/>
            <a:ext cx="2246721" cy="6867440"/>
          </a:xfrm>
          <a:custGeom>
            <a:rect b="b" l="l" r="r" t="t"/>
            <a:pathLst>
              <a:path extrusionOk="0" h="6872149" w="2243566">
                <a:moveTo>
                  <a:pt x="1583717" y="0"/>
                </a:moveTo>
                <a:lnTo>
                  <a:pt x="2243566" y="12"/>
                </a:lnTo>
                <a:lnTo>
                  <a:pt x="2234152" y="6872148"/>
                </a:lnTo>
                <a:lnTo>
                  <a:pt x="0" y="6872149"/>
                </a:lnTo>
                <a:lnTo>
                  <a:pt x="1583717" y="0"/>
                </a:lnTo>
                <a:close/>
              </a:path>
            </a:pathLst>
          </a:custGeom>
          <a:solidFill>
            <a:srgbClr val="CFB99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120" name="Google Shape;120;p33"/>
          <p:cNvSpPr txBox="1"/>
          <p:nvPr>
            <p:ph type="title"/>
          </p:nvPr>
        </p:nvSpPr>
        <p:spPr>
          <a:xfrm>
            <a:off x="805070" y="2466280"/>
            <a:ext cx="7981645" cy="71975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9600"/>
              <a:buFont typeface="Libre Franklin Medium"/>
              <a:buNone/>
              <a:defRPr sz="96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1" name="Google Shape;121;p33"/>
          <p:cNvSpPr txBox="1"/>
          <p:nvPr>
            <p:ph idx="1" type="body"/>
          </p:nvPr>
        </p:nvSpPr>
        <p:spPr>
          <a:xfrm>
            <a:off x="924339" y="3434010"/>
            <a:ext cx="7874567" cy="44926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2"/>
              </a:buClr>
              <a:buSzPts val="1800"/>
              <a:buFont typeface="Libre Franklin"/>
              <a:buNone/>
              <a:defRPr sz="1800">
                <a:solidFill>
                  <a:schemeClr val="lt2"/>
                </a:solidFill>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a:lvl2pPr>
            <a:lvl3pPr indent="-228600" lvl="2" marL="1371600" algn="l">
              <a:lnSpc>
                <a:spcPct val="90000"/>
              </a:lnSpc>
              <a:spcBef>
                <a:spcPts val="500"/>
              </a:spcBef>
              <a:spcAft>
                <a:spcPts val="0"/>
              </a:spcAft>
              <a:buClr>
                <a:schemeClr val="dk1"/>
              </a:buClr>
              <a:buSzPts val="1600"/>
              <a:buFont typeface="Libre Franklin"/>
              <a:buNone/>
              <a:defRPr/>
            </a:lvl3pPr>
            <a:lvl4pPr indent="-228600" lvl="3" marL="1828800" algn="l">
              <a:lnSpc>
                <a:spcPct val="90000"/>
              </a:lnSpc>
              <a:spcBef>
                <a:spcPts val="500"/>
              </a:spcBef>
              <a:spcAft>
                <a:spcPts val="0"/>
              </a:spcAft>
              <a:buClr>
                <a:schemeClr val="dk1"/>
              </a:buClr>
              <a:buSzPts val="1500"/>
              <a:buFont typeface="Libre Franklin"/>
              <a:buNone/>
              <a:defRPr/>
            </a:lvl4pPr>
            <a:lvl5pPr indent="-228600" lvl="4" marL="2286000" algn="l">
              <a:lnSpc>
                <a:spcPct val="90000"/>
              </a:lnSpc>
              <a:spcBef>
                <a:spcPts val="500"/>
              </a:spcBef>
              <a:spcAft>
                <a:spcPts val="0"/>
              </a:spcAft>
              <a:buClr>
                <a:schemeClr val="dk1"/>
              </a:buClr>
              <a:buSzPts val="1400"/>
              <a:buFont typeface="Libre Franklin"/>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Purdue Logo" id="122" name="Google Shape;122;p33"/>
          <p:cNvPicPr preferRelativeResize="0"/>
          <p:nvPr/>
        </p:nvPicPr>
        <p:blipFill rotWithShape="1">
          <a:blip r:embed="rId3">
            <a:alphaModFix/>
          </a:blip>
          <a:srcRect b="0" l="0" r="0" t="0"/>
          <a:stretch/>
        </p:blipFill>
        <p:spPr>
          <a:xfrm>
            <a:off x="805070" y="5739119"/>
            <a:ext cx="2709200" cy="484939"/>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Gold">
  <p:cSld name="Title Slide - Gold">
    <p:bg>
      <p:bgPr>
        <a:solidFill>
          <a:schemeClr val="accent1"/>
        </a:solidFill>
      </p:bgPr>
    </p:bg>
    <p:spTree>
      <p:nvGrpSpPr>
        <p:cNvPr id="123" name="Shape 123"/>
        <p:cNvGrpSpPr/>
        <p:nvPr/>
      </p:nvGrpSpPr>
      <p:grpSpPr>
        <a:xfrm>
          <a:off x="0" y="0"/>
          <a:ext cx="0" cy="0"/>
          <a:chOff x="0" y="0"/>
          <a:chExt cx="0" cy="0"/>
        </a:xfrm>
      </p:grpSpPr>
      <p:pic>
        <p:nvPicPr>
          <p:cNvPr id="124" name="Google Shape;124;p34"/>
          <p:cNvPicPr preferRelativeResize="0"/>
          <p:nvPr/>
        </p:nvPicPr>
        <p:blipFill rotWithShape="1">
          <a:blip r:embed="rId2">
            <a:alphaModFix/>
          </a:blip>
          <a:srcRect b="0" l="0" r="0" t="0"/>
          <a:stretch/>
        </p:blipFill>
        <p:spPr>
          <a:xfrm>
            <a:off x="9956800" y="0"/>
            <a:ext cx="2235200" cy="6858000"/>
          </a:xfrm>
          <a:prstGeom prst="rect">
            <a:avLst/>
          </a:prstGeom>
          <a:noFill/>
          <a:ln>
            <a:noFill/>
          </a:ln>
        </p:spPr>
      </p:pic>
      <p:pic>
        <p:nvPicPr>
          <p:cNvPr descr="Purdue Logo" id="125" name="Google Shape;125;p34"/>
          <p:cNvPicPr preferRelativeResize="0"/>
          <p:nvPr/>
        </p:nvPicPr>
        <p:blipFill rotWithShape="1">
          <a:blip r:embed="rId3">
            <a:alphaModFix/>
          </a:blip>
          <a:srcRect b="0" l="0" r="0" t="0"/>
          <a:stretch/>
        </p:blipFill>
        <p:spPr>
          <a:xfrm>
            <a:off x="1034143" y="5756156"/>
            <a:ext cx="2709200" cy="484940"/>
          </a:xfrm>
          <a:prstGeom prst="rect">
            <a:avLst/>
          </a:prstGeom>
          <a:noFill/>
          <a:ln>
            <a:noFill/>
          </a:ln>
        </p:spPr>
      </p:pic>
      <p:sp>
        <p:nvSpPr>
          <p:cNvPr id="126" name="Google Shape;126;p34"/>
          <p:cNvSpPr txBox="1"/>
          <p:nvPr>
            <p:ph type="title"/>
          </p:nvPr>
        </p:nvSpPr>
        <p:spPr>
          <a:xfrm>
            <a:off x="1023257" y="1812045"/>
            <a:ext cx="7763458" cy="71975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400"/>
              <a:buFont typeface="Libre Franklin Medium"/>
              <a:buNone/>
              <a:defRPr sz="5400" cap="none">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 name="Google Shape;127;p34"/>
          <p:cNvSpPr txBox="1"/>
          <p:nvPr>
            <p:ph idx="1" type="body"/>
          </p:nvPr>
        </p:nvSpPr>
        <p:spPr>
          <a:xfrm>
            <a:off x="1023257" y="2617146"/>
            <a:ext cx="7763458" cy="44926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000"/>
              <a:buFont typeface="Libre Franklin"/>
              <a:buNone/>
              <a:defRPr b="1" sz="2000">
                <a:solidFill>
                  <a:schemeClr val="dk1"/>
                </a:solidFill>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a:lvl2pPr>
            <a:lvl3pPr indent="-228600" lvl="2" marL="1371600" algn="l">
              <a:lnSpc>
                <a:spcPct val="90000"/>
              </a:lnSpc>
              <a:spcBef>
                <a:spcPts val="500"/>
              </a:spcBef>
              <a:spcAft>
                <a:spcPts val="0"/>
              </a:spcAft>
              <a:buClr>
                <a:schemeClr val="dk1"/>
              </a:buClr>
              <a:buSzPts val="1600"/>
              <a:buFont typeface="Libre Franklin"/>
              <a:buNone/>
              <a:defRPr/>
            </a:lvl3pPr>
            <a:lvl4pPr indent="-228600" lvl="3" marL="1828800" algn="l">
              <a:lnSpc>
                <a:spcPct val="90000"/>
              </a:lnSpc>
              <a:spcBef>
                <a:spcPts val="500"/>
              </a:spcBef>
              <a:spcAft>
                <a:spcPts val="0"/>
              </a:spcAft>
              <a:buClr>
                <a:schemeClr val="dk1"/>
              </a:buClr>
              <a:buSzPts val="1500"/>
              <a:buFont typeface="Libre Franklin"/>
              <a:buNone/>
              <a:defRPr/>
            </a:lvl4pPr>
            <a:lvl5pPr indent="-228600" lvl="4" marL="2286000" algn="l">
              <a:lnSpc>
                <a:spcPct val="90000"/>
              </a:lnSpc>
              <a:spcBef>
                <a:spcPts val="500"/>
              </a:spcBef>
              <a:spcAft>
                <a:spcPts val="0"/>
              </a:spcAft>
              <a:buClr>
                <a:schemeClr val="dk1"/>
              </a:buClr>
              <a:buSzPts val="1400"/>
              <a:buFont typeface="Libre Franklin"/>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8" name="Google Shape;128;p34"/>
          <p:cNvSpPr txBox="1"/>
          <p:nvPr>
            <p:ph idx="2" type="body"/>
          </p:nvPr>
        </p:nvSpPr>
        <p:spPr>
          <a:xfrm>
            <a:off x="1023257" y="3148847"/>
            <a:ext cx="7763458" cy="44926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Font typeface="Libre Franklin"/>
              <a:buNone/>
              <a:defRPr sz="1600">
                <a:solidFill>
                  <a:schemeClr val="dk1"/>
                </a:solidFill>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a:lvl2pPr>
            <a:lvl3pPr indent="-228600" lvl="2" marL="1371600" algn="l">
              <a:lnSpc>
                <a:spcPct val="90000"/>
              </a:lnSpc>
              <a:spcBef>
                <a:spcPts val="500"/>
              </a:spcBef>
              <a:spcAft>
                <a:spcPts val="0"/>
              </a:spcAft>
              <a:buClr>
                <a:schemeClr val="dk1"/>
              </a:buClr>
              <a:buSzPts val="1600"/>
              <a:buFont typeface="Libre Franklin"/>
              <a:buNone/>
              <a:defRPr/>
            </a:lvl3pPr>
            <a:lvl4pPr indent="-228600" lvl="3" marL="1828800" algn="l">
              <a:lnSpc>
                <a:spcPct val="90000"/>
              </a:lnSpc>
              <a:spcBef>
                <a:spcPts val="500"/>
              </a:spcBef>
              <a:spcAft>
                <a:spcPts val="0"/>
              </a:spcAft>
              <a:buClr>
                <a:schemeClr val="dk1"/>
              </a:buClr>
              <a:buSzPts val="1500"/>
              <a:buFont typeface="Libre Franklin"/>
              <a:buNone/>
              <a:defRPr/>
            </a:lvl4pPr>
            <a:lvl5pPr indent="-228600" lvl="4" marL="2286000" algn="l">
              <a:lnSpc>
                <a:spcPct val="90000"/>
              </a:lnSpc>
              <a:spcBef>
                <a:spcPts val="500"/>
              </a:spcBef>
              <a:spcAft>
                <a:spcPts val="0"/>
              </a:spcAft>
              <a:buClr>
                <a:schemeClr val="dk1"/>
              </a:buClr>
              <a:buSzPts val="1400"/>
              <a:buFont typeface="Libre Franklin"/>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p:cSld name="Photo">
    <p:bg>
      <p:bgPr>
        <a:solidFill>
          <a:schemeClr val="lt1"/>
        </a:solidFill>
      </p:bgPr>
    </p:bg>
    <p:spTree>
      <p:nvGrpSpPr>
        <p:cNvPr id="129" name="Shape 129"/>
        <p:cNvGrpSpPr/>
        <p:nvPr/>
      </p:nvGrpSpPr>
      <p:grpSpPr>
        <a:xfrm>
          <a:off x="0" y="0"/>
          <a:ext cx="0" cy="0"/>
          <a:chOff x="0" y="0"/>
          <a:chExt cx="0" cy="0"/>
        </a:xfrm>
      </p:grpSpPr>
      <p:sp>
        <p:nvSpPr>
          <p:cNvPr id="130" name="Google Shape;130;p35"/>
          <p:cNvSpPr/>
          <p:nvPr>
            <p:ph idx="2" type="pic"/>
          </p:nvPr>
        </p:nvSpPr>
        <p:spPr>
          <a:xfrm>
            <a:off x="0" y="-9524"/>
            <a:ext cx="12192000" cy="6867524"/>
          </a:xfrm>
          <a:prstGeom prst="rect">
            <a:avLst/>
          </a:prstGeom>
          <a:noFill/>
          <a:ln>
            <a:noFill/>
          </a:ln>
        </p:spPr>
      </p:sp>
      <p:sp>
        <p:nvSpPr>
          <p:cNvPr id="131" name="Google Shape;131;p35"/>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Copy - 2 Column">
  <p:cSld name="Title with Copy - 2 Column">
    <p:spTree>
      <p:nvGrpSpPr>
        <p:cNvPr id="132" name="Shape 132"/>
        <p:cNvGrpSpPr/>
        <p:nvPr/>
      </p:nvGrpSpPr>
      <p:grpSpPr>
        <a:xfrm>
          <a:off x="0" y="0"/>
          <a:ext cx="0" cy="0"/>
          <a:chOff x="0" y="0"/>
          <a:chExt cx="0" cy="0"/>
        </a:xfrm>
      </p:grpSpPr>
      <p:sp>
        <p:nvSpPr>
          <p:cNvPr id="133" name="Google Shape;133;p36"/>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4" name="Google Shape;134;p36"/>
          <p:cNvSpPr txBox="1"/>
          <p:nvPr>
            <p:ph idx="2" type="body"/>
          </p:nvPr>
        </p:nvSpPr>
        <p:spPr>
          <a:xfrm>
            <a:off x="457199" y="1543324"/>
            <a:ext cx="11266713" cy="4454706"/>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800"/>
              <a:buFont typeface="Libre Franklin"/>
              <a:buNone/>
              <a:defRPr sz="1800">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sz="1800"/>
            </a:lvl2pPr>
            <a:lvl3pPr indent="-228600" lvl="2" marL="1371600" algn="l">
              <a:lnSpc>
                <a:spcPct val="90000"/>
              </a:lnSpc>
              <a:spcBef>
                <a:spcPts val="500"/>
              </a:spcBef>
              <a:spcAft>
                <a:spcPts val="0"/>
              </a:spcAft>
              <a:buClr>
                <a:schemeClr val="dk1"/>
              </a:buClr>
              <a:buSzPts val="1800"/>
              <a:buFont typeface="Libre Franklin"/>
              <a:buNone/>
              <a:defRPr sz="1800"/>
            </a:lvl3pPr>
            <a:lvl4pPr indent="-228600" lvl="3" marL="1828800" algn="l">
              <a:lnSpc>
                <a:spcPct val="90000"/>
              </a:lnSpc>
              <a:spcBef>
                <a:spcPts val="500"/>
              </a:spcBef>
              <a:spcAft>
                <a:spcPts val="0"/>
              </a:spcAft>
              <a:buClr>
                <a:schemeClr val="dk1"/>
              </a:buClr>
              <a:buSzPts val="1800"/>
              <a:buFont typeface="Libre Franklin"/>
              <a:buNone/>
              <a:defRPr sz="1800"/>
            </a:lvl4pPr>
            <a:lvl5pPr indent="-228600" lvl="4" marL="2286000" algn="l">
              <a:lnSpc>
                <a:spcPct val="90000"/>
              </a:lnSpc>
              <a:spcBef>
                <a:spcPts val="500"/>
              </a:spcBef>
              <a:spcAft>
                <a:spcPts val="0"/>
              </a:spcAft>
              <a:buClr>
                <a:schemeClr val="dk1"/>
              </a:buClr>
              <a:buSzPts val="1800"/>
              <a:buFont typeface="Libre Franklin"/>
              <a:buNone/>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5" name="Google Shape;135;p36"/>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Purdue Logo" id="136" name="Google Shape;136;p36"/>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137" name="Google Shape;137;p36"/>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Content - 2 Column">
  <p:cSld name="Title with Content - 2 Column">
    <p:spTree>
      <p:nvGrpSpPr>
        <p:cNvPr id="138" name="Shape 138"/>
        <p:cNvGrpSpPr/>
        <p:nvPr/>
      </p:nvGrpSpPr>
      <p:grpSpPr>
        <a:xfrm>
          <a:off x="0" y="0"/>
          <a:ext cx="0" cy="0"/>
          <a:chOff x="0" y="0"/>
          <a:chExt cx="0" cy="0"/>
        </a:xfrm>
      </p:grpSpPr>
      <p:sp>
        <p:nvSpPr>
          <p:cNvPr id="139" name="Google Shape;139;p37"/>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 name="Google Shape;140;p37"/>
          <p:cNvSpPr txBox="1"/>
          <p:nvPr>
            <p:ph idx="1" type="body"/>
          </p:nvPr>
        </p:nvSpPr>
        <p:spPr>
          <a:xfrm>
            <a:off x="468086" y="1543324"/>
            <a:ext cx="5413169" cy="4390338"/>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000"/>
              </a:spcBef>
              <a:spcAft>
                <a:spcPts val="0"/>
              </a:spcAft>
              <a:buClr>
                <a:schemeClr val="dk1"/>
              </a:buClr>
              <a:buSzPts val="2000"/>
              <a:buChar char="▪"/>
              <a:defRPr sz="2000"/>
            </a:lvl1pPr>
            <a:lvl2pPr indent="-342900" lvl="1" marL="914400" algn="l">
              <a:lnSpc>
                <a:spcPct val="90000"/>
              </a:lnSpc>
              <a:spcBef>
                <a:spcPts val="500"/>
              </a:spcBef>
              <a:spcAft>
                <a:spcPts val="0"/>
              </a:spcAft>
              <a:buClr>
                <a:schemeClr val="dk1"/>
              </a:buClr>
              <a:buSzPts val="1800"/>
              <a:buChar char="▪"/>
              <a:defRPr sz="1800"/>
            </a:lvl2pPr>
            <a:lvl3pPr indent="-342900" lvl="2" marL="1371600" algn="l">
              <a:lnSpc>
                <a:spcPct val="90000"/>
              </a:lnSpc>
              <a:spcBef>
                <a:spcPts val="500"/>
              </a:spcBef>
              <a:spcAft>
                <a:spcPts val="0"/>
              </a:spcAft>
              <a:buClr>
                <a:schemeClr val="dk1"/>
              </a:buClr>
              <a:buSzPts val="1800"/>
              <a:buChar char="▪"/>
              <a:defRPr sz="1800"/>
            </a:lvl3pPr>
            <a:lvl4pPr indent="-323850" lvl="3" marL="1828800" algn="l">
              <a:lnSpc>
                <a:spcPct val="90000"/>
              </a:lnSpc>
              <a:spcBef>
                <a:spcPts val="500"/>
              </a:spcBef>
              <a:spcAft>
                <a:spcPts val="0"/>
              </a:spcAft>
              <a:buClr>
                <a:schemeClr val="dk1"/>
              </a:buClr>
              <a:buSzPts val="1500"/>
              <a:buChar char="▪"/>
              <a:defRPr sz="1500"/>
            </a:lvl4pPr>
            <a:lvl5pPr indent="-317500" lvl="4" marL="2286000" algn="l">
              <a:lnSpc>
                <a:spcPct val="90000"/>
              </a:lnSpc>
              <a:spcBef>
                <a:spcPts val="500"/>
              </a:spcBef>
              <a:spcAft>
                <a:spcPts val="0"/>
              </a:spcAft>
              <a:buClr>
                <a:schemeClr val="dk1"/>
              </a:buClr>
              <a:buSzPts val="1400"/>
              <a:buChar char="▪"/>
              <a:defRPr sz="14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41" name="Google Shape;141;p37"/>
          <p:cNvSpPr txBox="1"/>
          <p:nvPr>
            <p:ph idx="2" type="body"/>
          </p:nvPr>
        </p:nvSpPr>
        <p:spPr>
          <a:xfrm>
            <a:off x="6309157" y="1543324"/>
            <a:ext cx="5425643" cy="4390338"/>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000"/>
              </a:spcBef>
              <a:spcAft>
                <a:spcPts val="0"/>
              </a:spcAft>
              <a:buClr>
                <a:schemeClr val="dk1"/>
              </a:buClr>
              <a:buSzPts val="2000"/>
              <a:buChar char="▪"/>
              <a:defRPr sz="2000"/>
            </a:lvl1pPr>
            <a:lvl2pPr indent="-342900" lvl="1" marL="914400" algn="l">
              <a:lnSpc>
                <a:spcPct val="90000"/>
              </a:lnSpc>
              <a:spcBef>
                <a:spcPts val="500"/>
              </a:spcBef>
              <a:spcAft>
                <a:spcPts val="0"/>
              </a:spcAft>
              <a:buClr>
                <a:schemeClr val="dk1"/>
              </a:buClr>
              <a:buSzPts val="1800"/>
              <a:buChar char="▪"/>
              <a:defRPr sz="1800"/>
            </a:lvl2pPr>
            <a:lvl3pPr indent="-342900" lvl="2" marL="1371600" algn="l">
              <a:lnSpc>
                <a:spcPct val="90000"/>
              </a:lnSpc>
              <a:spcBef>
                <a:spcPts val="500"/>
              </a:spcBef>
              <a:spcAft>
                <a:spcPts val="0"/>
              </a:spcAft>
              <a:buClr>
                <a:schemeClr val="dk1"/>
              </a:buClr>
              <a:buSzPts val="1800"/>
              <a:buChar char="▪"/>
              <a:defRPr sz="1800"/>
            </a:lvl3pPr>
            <a:lvl4pPr indent="-323850" lvl="3" marL="1828800" algn="l">
              <a:lnSpc>
                <a:spcPct val="90000"/>
              </a:lnSpc>
              <a:spcBef>
                <a:spcPts val="500"/>
              </a:spcBef>
              <a:spcAft>
                <a:spcPts val="0"/>
              </a:spcAft>
              <a:buClr>
                <a:schemeClr val="dk1"/>
              </a:buClr>
              <a:buSzPts val="1500"/>
              <a:buChar char="▪"/>
              <a:defRPr sz="1500"/>
            </a:lvl4pPr>
            <a:lvl5pPr indent="-317500" lvl="4" marL="2286000" algn="l">
              <a:lnSpc>
                <a:spcPct val="90000"/>
              </a:lnSpc>
              <a:spcBef>
                <a:spcPts val="500"/>
              </a:spcBef>
              <a:spcAft>
                <a:spcPts val="0"/>
              </a:spcAft>
              <a:buClr>
                <a:schemeClr val="dk1"/>
              </a:buClr>
              <a:buSzPts val="1400"/>
              <a:buChar char="▪"/>
              <a:defRPr sz="14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pic>
        <p:nvPicPr>
          <p:cNvPr descr="Purdue Logo" id="142" name="Google Shape;142;p37"/>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143" name="Google Shape;143;p37"/>
          <p:cNvSpPr txBox="1"/>
          <p:nvPr>
            <p:ph idx="3"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4" name="Google Shape;144;p37"/>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with Copy - 2 Column">
  <p:cSld name="Photo with Copy - 2 Column">
    <p:spTree>
      <p:nvGrpSpPr>
        <p:cNvPr id="145" name="Shape 145"/>
        <p:cNvGrpSpPr/>
        <p:nvPr/>
      </p:nvGrpSpPr>
      <p:grpSpPr>
        <a:xfrm>
          <a:off x="0" y="0"/>
          <a:ext cx="0" cy="0"/>
          <a:chOff x="0" y="0"/>
          <a:chExt cx="0" cy="0"/>
        </a:xfrm>
      </p:grpSpPr>
      <p:sp>
        <p:nvSpPr>
          <p:cNvPr id="146" name="Google Shape;146;p38"/>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7" name="Google Shape;147;p38"/>
          <p:cNvSpPr txBox="1"/>
          <p:nvPr>
            <p:ph idx="2" type="body"/>
          </p:nvPr>
        </p:nvSpPr>
        <p:spPr>
          <a:xfrm>
            <a:off x="446313" y="3652272"/>
            <a:ext cx="5469743" cy="2345757"/>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Font typeface="Noto Sans Symbols"/>
              <a:buChar char="▪"/>
              <a:defRPr sz="1800">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sz="1800"/>
            </a:lvl2pPr>
            <a:lvl3pPr indent="-228600" lvl="2" marL="1371600" algn="l">
              <a:lnSpc>
                <a:spcPct val="90000"/>
              </a:lnSpc>
              <a:spcBef>
                <a:spcPts val="500"/>
              </a:spcBef>
              <a:spcAft>
                <a:spcPts val="0"/>
              </a:spcAft>
              <a:buClr>
                <a:schemeClr val="dk1"/>
              </a:buClr>
              <a:buSzPts val="1800"/>
              <a:buFont typeface="Libre Franklin"/>
              <a:buNone/>
              <a:defRPr sz="1800"/>
            </a:lvl3pPr>
            <a:lvl4pPr indent="-228600" lvl="3" marL="1828800" algn="l">
              <a:lnSpc>
                <a:spcPct val="90000"/>
              </a:lnSpc>
              <a:spcBef>
                <a:spcPts val="500"/>
              </a:spcBef>
              <a:spcAft>
                <a:spcPts val="0"/>
              </a:spcAft>
              <a:buClr>
                <a:schemeClr val="dk1"/>
              </a:buClr>
              <a:buSzPts val="1800"/>
              <a:buFont typeface="Libre Franklin"/>
              <a:buNone/>
              <a:defRPr sz="1800"/>
            </a:lvl4pPr>
            <a:lvl5pPr indent="-228600" lvl="4" marL="2286000" algn="l">
              <a:lnSpc>
                <a:spcPct val="90000"/>
              </a:lnSpc>
              <a:spcBef>
                <a:spcPts val="500"/>
              </a:spcBef>
              <a:spcAft>
                <a:spcPts val="0"/>
              </a:spcAft>
              <a:buClr>
                <a:schemeClr val="dk1"/>
              </a:buClr>
              <a:buSzPts val="1800"/>
              <a:buFont typeface="Libre Franklin"/>
              <a:buNone/>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8" name="Google Shape;148;p38"/>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Purdue Logo" id="149" name="Google Shape;149;p38"/>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150" name="Google Shape;150;p38"/>
          <p:cNvSpPr/>
          <p:nvPr>
            <p:ph idx="3" type="pic"/>
          </p:nvPr>
        </p:nvSpPr>
        <p:spPr>
          <a:xfrm>
            <a:off x="446311" y="1543323"/>
            <a:ext cx="5469745" cy="1885677"/>
          </a:xfrm>
          <a:prstGeom prst="rect">
            <a:avLst/>
          </a:prstGeom>
          <a:noFill/>
          <a:ln>
            <a:noFill/>
          </a:ln>
        </p:spPr>
      </p:sp>
      <p:sp>
        <p:nvSpPr>
          <p:cNvPr id="151" name="Google Shape;151;p38"/>
          <p:cNvSpPr/>
          <p:nvPr>
            <p:ph idx="4" type="pic"/>
          </p:nvPr>
        </p:nvSpPr>
        <p:spPr>
          <a:xfrm>
            <a:off x="6275945" y="1543323"/>
            <a:ext cx="5458727" cy="1885677"/>
          </a:xfrm>
          <a:prstGeom prst="rect">
            <a:avLst/>
          </a:prstGeom>
          <a:noFill/>
          <a:ln>
            <a:noFill/>
          </a:ln>
        </p:spPr>
      </p:sp>
      <p:sp>
        <p:nvSpPr>
          <p:cNvPr id="152" name="Google Shape;152;p38"/>
          <p:cNvSpPr txBox="1"/>
          <p:nvPr>
            <p:ph idx="5" type="body"/>
          </p:nvPr>
        </p:nvSpPr>
        <p:spPr>
          <a:xfrm>
            <a:off x="6264929" y="3652271"/>
            <a:ext cx="5469743" cy="2345757"/>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Font typeface="Noto Sans Symbols"/>
              <a:buChar char="▪"/>
              <a:defRPr sz="1800">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sz="1800"/>
            </a:lvl2pPr>
            <a:lvl3pPr indent="-228600" lvl="2" marL="1371600" algn="l">
              <a:lnSpc>
                <a:spcPct val="90000"/>
              </a:lnSpc>
              <a:spcBef>
                <a:spcPts val="500"/>
              </a:spcBef>
              <a:spcAft>
                <a:spcPts val="0"/>
              </a:spcAft>
              <a:buClr>
                <a:schemeClr val="dk1"/>
              </a:buClr>
              <a:buSzPts val="1800"/>
              <a:buFont typeface="Libre Franklin"/>
              <a:buNone/>
              <a:defRPr sz="1800"/>
            </a:lvl3pPr>
            <a:lvl4pPr indent="-228600" lvl="3" marL="1828800" algn="l">
              <a:lnSpc>
                <a:spcPct val="90000"/>
              </a:lnSpc>
              <a:spcBef>
                <a:spcPts val="500"/>
              </a:spcBef>
              <a:spcAft>
                <a:spcPts val="0"/>
              </a:spcAft>
              <a:buClr>
                <a:schemeClr val="dk1"/>
              </a:buClr>
              <a:buSzPts val="1800"/>
              <a:buFont typeface="Libre Franklin"/>
              <a:buNone/>
              <a:defRPr sz="1800"/>
            </a:lvl4pPr>
            <a:lvl5pPr indent="-228600" lvl="4" marL="2286000" algn="l">
              <a:lnSpc>
                <a:spcPct val="90000"/>
              </a:lnSpc>
              <a:spcBef>
                <a:spcPts val="500"/>
              </a:spcBef>
              <a:spcAft>
                <a:spcPts val="0"/>
              </a:spcAft>
              <a:buClr>
                <a:schemeClr val="dk1"/>
              </a:buClr>
              <a:buSzPts val="1800"/>
              <a:buFont typeface="Libre Franklin"/>
              <a:buNone/>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3" name="Google Shape;153;p38"/>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with Copy - 3 Column">
  <p:cSld name="Photo with Copy - 3 Column">
    <p:spTree>
      <p:nvGrpSpPr>
        <p:cNvPr id="154" name="Shape 154"/>
        <p:cNvGrpSpPr/>
        <p:nvPr/>
      </p:nvGrpSpPr>
      <p:grpSpPr>
        <a:xfrm>
          <a:off x="0" y="0"/>
          <a:ext cx="0" cy="0"/>
          <a:chOff x="0" y="0"/>
          <a:chExt cx="0" cy="0"/>
        </a:xfrm>
      </p:grpSpPr>
      <p:sp>
        <p:nvSpPr>
          <p:cNvPr id="155" name="Google Shape;155;p39"/>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6" name="Google Shape;156;p39"/>
          <p:cNvSpPr txBox="1"/>
          <p:nvPr>
            <p:ph idx="2" type="body"/>
          </p:nvPr>
        </p:nvSpPr>
        <p:spPr>
          <a:xfrm>
            <a:off x="446314" y="3652272"/>
            <a:ext cx="3534479" cy="2345757"/>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Font typeface="Noto Sans Symbols"/>
              <a:buChar char="▪"/>
              <a:defRPr sz="1800">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sz="1800"/>
            </a:lvl2pPr>
            <a:lvl3pPr indent="-228600" lvl="2" marL="1371600" algn="l">
              <a:lnSpc>
                <a:spcPct val="90000"/>
              </a:lnSpc>
              <a:spcBef>
                <a:spcPts val="500"/>
              </a:spcBef>
              <a:spcAft>
                <a:spcPts val="0"/>
              </a:spcAft>
              <a:buClr>
                <a:schemeClr val="dk1"/>
              </a:buClr>
              <a:buSzPts val="1800"/>
              <a:buFont typeface="Libre Franklin"/>
              <a:buNone/>
              <a:defRPr sz="1800"/>
            </a:lvl3pPr>
            <a:lvl4pPr indent="-228600" lvl="3" marL="1828800" algn="l">
              <a:lnSpc>
                <a:spcPct val="90000"/>
              </a:lnSpc>
              <a:spcBef>
                <a:spcPts val="500"/>
              </a:spcBef>
              <a:spcAft>
                <a:spcPts val="0"/>
              </a:spcAft>
              <a:buClr>
                <a:schemeClr val="dk1"/>
              </a:buClr>
              <a:buSzPts val="1800"/>
              <a:buFont typeface="Libre Franklin"/>
              <a:buNone/>
              <a:defRPr sz="1800"/>
            </a:lvl4pPr>
            <a:lvl5pPr indent="-228600" lvl="4" marL="2286000" algn="l">
              <a:lnSpc>
                <a:spcPct val="90000"/>
              </a:lnSpc>
              <a:spcBef>
                <a:spcPts val="500"/>
              </a:spcBef>
              <a:spcAft>
                <a:spcPts val="0"/>
              </a:spcAft>
              <a:buClr>
                <a:schemeClr val="dk1"/>
              </a:buClr>
              <a:buSzPts val="1800"/>
              <a:buFont typeface="Libre Franklin"/>
              <a:buNone/>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7" name="Google Shape;157;p39"/>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Purdue Logo" id="158" name="Google Shape;158;p39"/>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159" name="Google Shape;159;p39"/>
          <p:cNvSpPr/>
          <p:nvPr>
            <p:ph idx="3" type="pic"/>
          </p:nvPr>
        </p:nvSpPr>
        <p:spPr>
          <a:xfrm>
            <a:off x="446312" y="1543323"/>
            <a:ext cx="3534479" cy="1885677"/>
          </a:xfrm>
          <a:prstGeom prst="rect">
            <a:avLst/>
          </a:prstGeom>
          <a:noFill/>
          <a:ln>
            <a:noFill/>
          </a:ln>
        </p:spPr>
      </p:sp>
      <p:sp>
        <p:nvSpPr>
          <p:cNvPr id="160" name="Google Shape;160;p39"/>
          <p:cNvSpPr/>
          <p:nvPr>
            <p:ph idx="4" type="pic"/>
          </p:nvPr>
        </p:nvSpPr>
        <p:spPr>
          <a:xfrm>
            <a:off x="4336974" y="1543324"/>
            <a:ext cx="3527360" cy="1885677"/>
          </a:xfrm>
          <a:prstGeom prst="rect">
            <a:avLst/>
          </a:prstGeom>
          <a:noFill/>
          <a:ln>
            <a:noFill/>
          </a:ln>
        </p:spPr>
      </p:sp>
      <p:sp>
        <p:nvSpPr>
          <p:cNvPr id="161" name="Google Shape;161;p39"/>
          <p:cNvSpPr txBox="1"/>
          <p:nvPr>
            <p:ph idx="5" type="body"/>
          </p:nvPr>
        </p:nvSpPr>
        <p:spPr>
          <a:xfrm>
            <a:off x="4325959" y="3652272"/>
            <a:ext cx="3534479" cy="2345757"/>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Font typeface="Noto Sans Symbols"/>
              <a:buChar char="▪"/>
              <a:defRPr sz="1800">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sz="1800"/>
            </a:lvl2pPr>
            <a:lvl3pPr indent="-228600" lvl="2" marL="1371600" algn="l">
              <a:lnSpc>
                <a:spcPct val="90000"/>
              </a:lnSpc>
              <a:spcBef>
                <a:spcPts val="500"/>
              </a:spcBef>
              <a:spcAft>
                <a:spcPts val="0"/>
              </a:spcAft>
              <a:buClr>
                <a:schemeClr val="dk1"/>
              </a:buClr>
              <a:buSzPts val="1800"/>
              <a:buFont typeface="Libre Franklin"/>
              <a:buNone/>
              <a:defRPr sz="1800"/>
            </a:lvl3pPr>
            <a:lvl4pPr indent="-228600" lvl="3" marL="1828800" algn="l">
              <a:lnSpc>
                <a:spcPct val="90000"/>
              </a:lnSpc>
              <a:spcBef>
                <a:spcPts val="500"/>
              </a:spcBef>
              <a:spcAft>
                <a:spcPts val="0"/>
              </a:spcAft>
              <a:buClr>
                <a:schemeClr val="dk1"/>
              </a:buClr>
              <a:buSzPts val="1800"/>
              <a:buFont typeface="Libre Franklin"/>
              <a:buNone/>
              <a:defRPr sz="1800"/>
            </a:lvl4pPr>
            <a:lvl5pPr indent="-228600" lvl="4" marL="2286000" algn="l">
              <a:lnSpc>
                <a:spcPct val="90000"/>
              </a:lnSpc>
              <a:spcBef>
                <a:spcPts val="500"/>
              </a:spcBef>
              <a:spcAft>
                <a:spcPts val="0"/>
              </a:spcAft>
              <a:buClr>
                <a:schemeClr val="dk1"/>
              </a:buClr>
              <a:buSzPts val="1800"/>
              <a:buFont typeface="Libre Franklin"/>
              <a:buNone/>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2" name="Google Shape;162;p39"/>
          <p:cNvSpPr/>
          <p:nvPr>
            <p:ph idx="6" type="pic"/>
          </p:nvPr>
        </p:nvSpPr>
        <p:spPr>
          <a:xfrm>
            <a:off x="8205605" y="1532307"/>
            <a:ext cx="3527360" cy="1885677"/>
          </a:xfrm>
          <a:prstGeom prst="rect">
            <a:avLst/>
          </a:prstGeom>
          <a:noFill/>
          <a:ln>
            <a:noFill/>
          </a:ln>
        </p:spPr>
      </p:sp>
      <p:sp>
        <p:nvSpPr>
          <p:cNvPr id="163" name="Google Shape;163;p39"/>
          <p:cNvSpPr txBox="1"/>
          <p:nvPr>
            <p:ph idx="7" type="body"/>
          </p:nvPr>
        </p:nvSpPr>
        <p:spPr>
          <a:xfrm>
            <a:off x="8194590" y="3641255"/>
            <a:ext cx="3534479" cy="2345757"/>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Font typeface="Noto Sans Symbols"/>
              <a:buChar char="▪"/>
              <a:defRPr sz="1800">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sz="1800"/>
            </a:lvl2pPr>
            <a:lvl3pPr indent="-228600" lvl="2" marL="1371600" algn="l">
              <a:lnSpc>
                <a:spcPct val="90000"/>
              </a:lnSpc>
              <a:spcBef>
                <a:spcPts val="500"/>
              </a:spcBef>
              <a:spcAft>
                <a:spcPts val="0"/>
              </a:spcAft>
              <a:buClr>
                <a:schemeClr val="dk1"/>
              </a:buClr>
              <a:buSzPts val="1800"/>
              <a:buFont typeface="Libre Franklin"/>
              <a:buNone/>
              <a:defRPr sz="1800"/>
            </a:lvl3pPr>
            <a:lvl4pPr indent="-228600" lvl="3" marL="1828800" algn="l">
              <a:lnSpc>
                <a:spcPct val="90000"/>
              </a:lnSpc>
              <a:spcBef>
                <a:spcPts val="500"/>
              </a:spcBef>
              <a:spcAft>
                <a:spcPts val="0"/>
              </a:spcAft>
              <a:buClr>
                <a:schemeClr val="dk1"/>
              </a:buClr>
              <a:buSzPts val="1800"/>
              <a:buFont typeface="Libre Franklin"/>
              <a:buNone/>
              <a:defRPr sz="1800"/>
            </a:lvl4pPr>
            <a:lvl5pPr indent="-228600" lvl="4" marL="2286000" algn="l">
              <a:lnSpc>
                <a:spcPct val="90000"/>
              </a:lnSpc>
              <a:spcBef>
                <a:spcPts val="500"/>
              </a:spcBef>
              <a:spcAft>
                <a:spcPts val="0"/>
              </a:spcAft>
              <a:buClr>
                <a:schemeClr val="dk1"/>
              </a:buClr>
              <a:buSzPts val="1800"/>
              <a:buFont typeface="Libre Franklin"/>
              <a:buNone/>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4" name="Google Shape;164;p39"/>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165" name="Shape 165"/>
        <p:cNvGrpSpPr/>
        <p:nvPr/>
      </p:nvGrpSpPr>
      <p:grpSpPr>
        <a:xfrm>
          <a:off x="0" y="0"/>
          <a:ext cx="0" cy="0"/>
          <a:chOff x="0" y="0"/>
          <a:chExt cx="0" cy="0"/>
        </a:xfrm>
      </p:grpSpPr>
      <p:sp>
        <p:nvSpPr>
          <p:cNvPr id="166" name="Google Shape;166;p40"/>
          <p:cNvSpPr txBox="1"/>
          <p:nvPr>
            <p:ph type="title"/>
          </p:nvPr>
        </p:nvSpPr>
        <p:spPr>
          <a:xfrm>
            <a:off x="457202" y="457200"/>
            <a:ext cx="4314823" cy="96409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Libre Franklin Medium"/>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7" name="Google Shape;167;p40"/>
          <p:cNvSpPr txBox="1"/>
          <p:nvPr>
            <p:ph idx="1" type="body"/>
          </p:nvPr>
        </p:nvSpPr>
        <p:spPr>
          <a:xfrm>
            <a:off x="457202" y="1570383"/>
            <a:ext cx="4314823" cy="429860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68" name="Google Shape;168;p40"/>
          <p:cNvSpPr txBox="1"/>
          <p:nvPr>
            <p:ph idx="2" type="body"/>
          </p:nvPr>
        </p:nvSpPr>
        <p:spPr>
          <a:xfrm>
            <a:off x="5071871" y="457200"/>
            <a:ext cx="6662927" cy="5411788"/>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000"/>
              </a:spcBef>
              <a:spcAft>
                <a:spcPts val="0"/>
              </a:spcAft>
              <a:buClr>
                <a:schemeClr val="dk1"/>
              </a:buClr>
              <a:buSzPts val="2000"/>
              <a:buChar char="▪"/>
              <a:defRPr sz="2000"/>
            </a:lvl1pPr>
            <a:lvl2pPr indent="-342900" lvl="1" marL="914400" algn="l">
              <a:lnSpc>
                <a:spcPct val="90000"/>
              </a:lnSpc>
              <a:spcBef>
                <a:spcPts val="500"/>
              </a:spcBef>
              <a:spcAft>
                <a:spcPts val="0"/>
              </a:spcAft>
              <a:buClr>
                <a:schemeClr val="dk1"/>
              </a:buClr>
              <a:buSzPts val="1800"/>
              <a:buChar char="▪"/>
              <a:defRPr sz="1800"/>
            </a:lvl2pPr>
            <a:lvl3pPr indent="-342900" lvl="2" marL="1371600" algn="l">
              <a:lnSpc>
                <a:spcPct val="90000"/>
              </a:lnSpc>
              <a:spcBef>
                <a:spcPts val="500"/>
              </a:spcBef>
              <a:spcAft>
                <a:spcPts val="0"/>
              </a:spcAft>
              <a:buClr>
                <a:schemeClr val="dk1"/>
              </a:buClr>
              <a:buSzPts val="1800"/>
              <a:buChar char="▪"/>
              <a:defRPr sz="1800"/>
            </a:lvl3pPr>
            <a:lvl4pPr indent="-323850" lvl="3" marL="1828800" algn="l">
              <a:lnSpc>
                <a:spcPct val="90000"/>
              </a:lnSpc>
              <a:spcBef>
                <a:spcPts val="500"/>
              </a:spcBef>
              <a:spcAft>
                <a:spcPts val="0"/>
              </a:spcAft>
              <a:buClr>
                <a:schemeClr val="dk1"/>
              </a:buClr>
              <a:buSzPts val="1500"/>
              <a:buChar char="▪"/>
              <a:defRPr sz="1500"/>
            </a:lvl4pPr>
            <a:lvl5pPr indent="-317500" lvl="4" marL="2286000" algn="l">
              <a:lnSpc>
                <a:spcPct val="90000"/>
              </a:lnSpc>
              <a:spcBef>
                <a:spcPts val="500"/>
              </a:spcBef>
              <a:spcAft>
                <a:spcPts val="0"/>
              </a:spcAft>
              <a:buClr>
                <a:schemeClr val="dk1"/>
              </a:buClr>
              <a:buSzPts val="1400"/>
              <a:buChar char="▪"/>
              <a:defRPr sz="14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pic>
        <p:nvPicPr>
          <p:cNvPr descr="Purdue Logo" id="169" name="Google Shape;169;p40"/>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170" name="Google Shape;170;p40"/>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with Caption" type="picTx">
  <p:cSld name="PICTURE_WITH_CAPTION_TEXT">
    <p:spTree>
      <p:nvGrpSpPr>
        <p:cNvPr id="171" name="Shape 171"/>
        <p:cNvGrpSpPr/>
        <p:nvPr/>
      </p:nvGrpSpPr>
      <p:grpSpPr>
        <a:xfrm>
          <a:off x="0" y="0"/>
          <a:ext cx="0" cy="0"/>
          <a:chOff x="0" y="0"/>
          <a:chExt cx="0" cy="0"/>
        </a:xfrm>
      </p:grpSpPr>
      <p:sp>
        <p:nvSpPr>
          <p:cNvPr id="172" name="Google Shape;172;p41"/>
          <p:cNvSpPr txBox="1"/>
          <p:nvPr>
            <p:ph type="title"/>
          </p:nvPr>
        </p:nvSpPr>
        <p:spPr>
          <a:xfrm>
            <a:off x="446314" y="470037"/>
            <a:ext cx="4325711" cy="103477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Libre Franklin Medium"/>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3" name="Google Shape;173;p41"/>
          <p:cNvSpPr/>
          <p:nvPr>
            <p:ph idx="2" type="pic"/>
          </p:nvPr>
        </p:nvSpPr>
        <p:spPr>
          <a:xfrm>
            <a:off x="5183188" y="470037"/>
            <a:ext cx="6562498" cy="5391013"/>
          </a:xfrm>
          <a:prstGeom prst="rect">
            <a:avLst/>
          </a:prstGeom>
          <a:noFill/>
          <a:ln>
            <a:noFill/>
          </a:ln>
        </p:spPr>
      </p:sp>
      <p:sp>
        <p:nvSpPr>
          <p:cNvPr id="174" name="Google Shape;174;p41"/>
          <p:cNvSpPr txBox="1"/>
          <p:nvPr>
            <p:ph idx="1" type="body"/>
          </p:nvPr>
        </p:nvSpPr>
        <p:spPr>
          <a:xfrm>
            <a:off x="446314" y="1759226"/>
            <a:ext cx="4325711" cy="40860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pic>
        <p:nvPicPr>
          <p:cNvPr descr="Purdue Logo" id="175" name="Google Shape;175;p41"/>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176" name="Google Shape;176;p41"/>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Copy">
  <p:cSld name="Title with Copy">
    <p:spTree>
      <p:nvGrpSpPr>
        <p:cNvPr id="20" name="Shape 20"/>
        <p:cNvGrpSpPr/>
        <p:nvPr/>
      </p:nvGrpSpPr>
      <p:grpSpPr>
        <a:xfrm>
          <a:off x="0" y="0"/>
          <a:ext cx="0" cy="0"/>
          <a:chOff x="0" y="0"/>
          <a:chExt cx="0" cy="0"/>
        </a:xfrm>
      </p:grpSpPr>
      <p:sp>
        <p:nvSpPr>
          <p:cNvPr id="21" name="Google Shape;21;p24"/>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 name="Google Shape;22;p24"/>
          <p:cNvSpPr txBox="1"/>
          <p:nvPr>
            <p:ph idx="2" type="body"/>
          </p:nvPr>
        </p:nvSpPr>
        <p:spPr>
          <a:xfrm>
            <a:off x="457199" y="1543324"/>
            <a:ext cx="11266713" cy="4454706"/>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800"/>
              <a:buFont typeface="Libre Franklin"/>
              <a:buNone/>
              <a:defRPr sz="1800">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sz="1800"/>
            </a:lvl2pPr>
            <a:lvl3pPr indent="-228600" lvl="2" marL="1371600" algn="l">
              <a:lnSpc>
                <a:spcPct val="90000"/>
              </a:lnSpc>
              <a:spcBef>
                <a:spcPts val="500"/>
              </a:spcBef>
              <a:spcAft>
                <a:spcPts val="0"/>
              </a:spcAft>
              <a:buClr>
                <a:schemeClr val="dk1"/>
              </a:buClr>
              <a:buSzPts val="1800"/>
              <a:buFont typeface="Libre Franklin"/>
              <a:buNone/>
              <a:defRPr sz="1800"/>
            </a:lvl3pPr>
            <a:lvl4pPr indent="-228600" lvl="3" marL="1828800" algn="l">
              <a:lnSpc>
                <a:spcPct val="90000"/>
              </a:lnSpc>
              <a:spcBef>
                <a:spcPts val="500"/>
              </a:spcBef>
              <a:spcAft>
                <a:spcPts val="0"/>
              </a:spcAft>
              <a:buClr>
                <a:schemeClr val="dk1"/>
              </a:buClr>
              <a:buSzPts val="1800"/>
              <a:buFont typeface="Libre Franklin"/>
              <a:buNone/>
              <a:defRPr sz="1800"/>
            </a:lvl4pPr>
            <a:lvl5pPr indent="-228600" lvl="4" marL="2286000" algn="l">
              <a:lnSpc>
                <a:spcPct val="90000"/>
              </a:lnSpc>
              <a:spcBef>
                <a:spcPts val="500"/>
              </a:spcBef>
              <a:spcAft>
                <a:spcPts val="0"/>
              </a:spcAft>
              <a:buClr>
                <a:schemeClr val="dk1"/>
              </a:buClr>
              <a:buSzPts val="1800"/>
              <a:buFont typeface="Libre Franklin"/>
              <a:buNone/>
              <a:defRPr sz="18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 name="Google Shape;23;p24"/>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4800"/>
              <a:buFont typeface="Libre Franklin Medium"/>
              <a:buNone/>
              <a:defRPr i="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Purdue Logo" id="24" name="Google Shape;24;p24"/>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25" name="Google Shape;25;p24"/>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Collage">
  <p:cSld name="Photo Collage">
    <p:spTree>
      <p:nvGrpSpPr>
        <p:cNvPr id="177" name="Shape 177"/>
        <p:cNvGrpSpPr/>
        <p:nvPr/>
      </p:nvGrpSpPr>
      <p:grpSpPr>
        <a:xfrm>
          <a:off x="0" y="0"/>
          <a:ext cx="0" cy="0"/>
          <a:chOff x="0" y="0"/>
          <a:chExt cx="0" cy="0"/>
        </a:xfrm>
      </p:grpSpPr>
      <p:sp>
        <p:nvSpPr>
          <p:cNvPr id="178" name="Google Shape;178;p42"/>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9" name="Google Shape;179;p42"/>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Purdue Logo" id="180" name="Google Shape;180;p42"/>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181" name="Google Shape;181;p42"/>
          <p:cNvSpPr/>
          <p:nvPr>
            <p:ph idx="2" type="pic"/>
          </p:nvPr>
        </p:nvSpPr>
        <p:spPr>
          <a:xfrm>
            <a:off x="446314" y="1542762"/>
            <a:ext cx="2611015" cy="1885677"/>
          </a:xfrm>
          <a:prstGeom prst="rect">
            <a:avLst/>
          </a:prstGeom>
          <a:noFill/>
          <a:ln>
            <a:noFill/>
          </a:ln>
        </p:spPr>
      </p:sp>
      <p:sp>
        <p:nvSpPr>
          <p:cNvPr id="182" name="Google Shape;182;p42"/>
          <p:cNvSpPr/>
          <p:nvPr>
            <p:ph idx="3" type="pic"/>
          </p:nvPr>
        </p:nvSpPr>
        <p:spPr>
          <a:xfrm>
            <a:off x="3344063" y="1542762"/>
            <a:ext cx="2605756" cy="1885677"/>
          </a:xfrm>
          <a:prstGeom prst="rect">
            <a:avLst/>
          </a:prstGeom>
          <a:noFill/>
          <a:ln>
            <a:noFill/>
          </a:ln>
        </p:spPr>
      </p:sp>
      <p:sp>
        <p:nvSpPr>
          <p:cNvPr id="183" name="Google Shape;183;p42"/>
          <p:cNvSpPr/>
          <p:nvPr>
            <p:ph idx="4" type="pic"/>
          </p:nvPr>
        </p:nvSpPr>
        <p:spPr>
          <a:xfrm>
            <a:off x="6236553" y="1542762"/>
            <a:ext cx="2605756" cy="1885677"/>
          </a:xfrm>
          <a:prstGeom prst="rect">
            <a:avLst/>
          </a:prstGeom>
          <a:noFill/>
          <a:ln>
            <a:noFill/>
          </a:ln>
        </p:spPr>
      </p:sp>
      <p:sp>
        <p:nvSpPr>
          <p:cNvPr id="184" name="Google Shape;184;p42"/>
          <p:cNvSpPr/>
          <p:nvPr>
            <p:ph idx="5" type="pic"/>
          </p:nvPr>
        </p:nvSpPr>
        <p:spPr>
          <a:xfrm>
            <a:off x="9129043" y="1542762"/>
            <a:ext cx="2605756" cy="1885677"/>
          </a:xfrm>
          <a:prstGeom prst="rect">
            <a:avLst/>
          </a:prstGeom>
          <a:noFill/>
          <a:ln>
            <a:noFill/>
          </a:ln>
        </p:spPr>
      </p:sp>
      <p:sp>
        <p:nvSpPr>
          <p:cNvPr id="185" name="Google Shape;185;p42"/>
          <p:cNvSpPr/>
          <p:nvPr>
            <p:ph idx="6" type="pic"/>
          </p:nvPr>
        </p:nvSpPr>
        <p:spPr>
          <a:xfrm>
            <a:off x="1843620" y="3651150"/>
            <a:ext cx="2611015" cy="1885677"/>
          </a:xfrm>
          <a:prstGeom prst="rect">
            <a:avLst/>
          </a:prstGeom>
          <a:noFill/>
          <a:ln>
            <a:noFill/>
          </a:ln>
        </p:spPr>
      </p:sp>
      <p:sp>
        <p:nvSpPr>
          <p:cNvPr id="186" name="Google Shape;186;p42"/>
          <p:cNvSpPr/>
          <p:nvPr>
            <p:ph idx="7" type="pic"/>
          </p:nvPr>
        </p:nvSpPr>
        <p:spPr>
          <a:xfrm>
            <a:off x="4741369" y="3651150"/>
            <a:ext cx="2605756" cy="1885677"/>
          </a:xfrm>
          <a:prstGeom prst="rect">
            <a:avLst/>
          </a:prstGeom>
          <a:noFill/>
          <a:ln>
            <a:noFill/>
          </a:ln>
        </p:spPr>
      </p:sp>
      <p:sp>
        <p:nvSpPr>
          <p:cNvPr id="187" name="Google Shape;187;p42"/>
          <p:cNvSpPr/>
          <p:nvPr>
            <p:ph idx="8" type="pic"/>
          </p:nvPr>
        </p:nvSpPr>
        <p:spPr>
          <a:xfrm>
            <a:off x="7633859" y="3651150"/>
            <a:ext cx="2605756" cy="1885677"/>
          </a:xfrm>
          <a:prstGeom prst="rect">
            <a:avLst/>
          </a:prstGeom>
          <a:noFill/>
          <a:ln>
            <a:noFill/>
          </a:ln>
        </p:spPr>
      </p:sp>
      <p:sp>
        <p:nvSpPr>
          <p:cNvPr id="188" name="Google Shape;188;p42"/>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rt with 2 Photos">
  <p:cSld name="Chart with 2 Photos">
    <p:spTree>
      <p:nvGrpSpPr>
        <p:cNvPr id="189" name="Shape 189"/>
        <p:cNvGrpSpPr/>
        <p:nvPr/>
      </p:nvGrpSpPr>
      <p:grpSpPr>
        <a:xfrm>
          <a:off x="0" y="0"/>
          <a:ext cx="0" cy="0"/>
          <a:chOff x="0" y="0"/>
          <a:chExt cx="0" cy="0"/>
        </a:xfrm>
      </p:grpSpPr>
      <p:sp>
        <p:nvSpPr>
          <p:cNvPr id="190" name="Google Shape;190;p43"/>
          <p:cNvSpPr/>
          <p:nvPr>
            <p:ph idx="2" type="pic"/>
          </p:nvPr>
        </p:nvSpPr>
        <p:spPr>
          <a:xfrm>
            <a:off x="6521986" y="1643073"/>
            <a:ext cx="5212813" cy="2055591"/>
          </a:xfrm>
          <a:prstGeom prst="rect">
            <a:avLst/>
          </a:prstGeom>
          <a:noFill/>
          <a:ln>
            <a:noFill/>
          </a:ln>
        </p:spPr>
      </p:sp>
      <p:pic>
        <p:nvPicPr>
          <p:cNvPr descr="Purdue Logo" id="191" name="Google Shape;191;p43"/>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192" name="Google Shape;192;p43"/>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3" name="Google Shape;193;p43"/>
          <p:cNvSpPr/>
          <p:nvPr>
            <p:ph idx="3" type="pic"/>
          </p:nvPr>
        </p:nvSpPr>
        <p:spPr>
          <a:xfrm>
            <a:off x="6521986" y="3884037"/>
            <a:ext cx="5212813" cy="2055591"/>
          </a:xfrm>
          <a:prstGeom prst="rect">
            <a:avLst/>
          </a:prstGeom>
          <a:noFill/>
          <a:ln>
            <a:noFill/>
          </a:ln>
        </p:spPr>
      </p:sp>
      <p:sp>
        <p:nvSpPr>
          <p:cNvPr id="194" name="Google Shape;194;p43"/>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5" name="Google Shape;195;p43"/>
          <p:cNvSpPr txBox="1"/>
          <p:nvPr>
            <p:ph idx="4" type="body"/>
          </p:nvPr>
        </p:nvSpPr>
        <p:spPr>
          <a:xfrm>
            <a:off x="446315" y="1643073"/>
            <a:ext cx="5745165" cy="4307571"/>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000"/>
              </a:spcBef>
              <a:spcAft>
                <a:spcPts val="0"/>
              </a:spcAft>
              <a:buClr>
                <a:schemeClr val="dk1"/>
              </a:buClr>
              <a:buSzPts val="2000"/>
              <a:buChar char="▪"/>
              <a:defRPr sz="2000"/>
            </a:lvl1pPr>
            <a:lvl2pPr indent="-342900" lvl="1" marL="914400" algn="l">
              <a:lnSpc>
                <a:spcPct val="90000"/>
              </a:lnSpc>
              <a:spcBef>
                <a:spcPts val="500"/>
              </a:spcBef>
              <a:spcAft>
                <a:spcPts val="0"/>
              </a:spcAft>
              <a:buClr>
                <a:schemeClr val="dk1"/>
              </a:buClr>
              <a:buSzPts val="1800"/>
              <a:buChar char="▪"/>
              <a:defRPr sz="1800"/>
            </a:lvl2pPr>
            <a:lvl3pPr indent="-342900" lvl="2" marL="1371600" algn="l">
              <a:lnSpc>
                <a:spcPct val="90000"/>
              </a:lnSpc>
              <a:spcBef>
                <a:spcPts val="500"/>
              </a:spcBef>
              <a:spcAft>
                <a:spcPts val="0"/>
              </a:spcAft>
              <a:buClr>
                <a:schemeClr val="dk1"/>
              </a:buClr>
              <a:buSzPts val="1800"/>
              <a:buChar char="▪"/>
              <a:defRPr sz="1800"/>
            </a:lvl3pPr>
            <a:lvl4pPr indent="-323850" lvl="3" marL="1828800" algn="l">
              <a:lnSpc>
                <a:spcPct val="90000"/>
              </a:lnSpc>
              <a:spcBef>
                <a:spcPts val="500"/>
              </a:spcBef>
              <a:spcAft>
                <a:spcPts val="0"/>
              </a:spcAft>
              <a:buClr>
                <a:schemeClr val="dk1"/>
              </a:buClr>
              <a:buSzPts val="1500"/>
              <a:buChar char="▪"/>
              <a:defRPr sz="1500"/>
            </a:lvl4pPr>
            <a:lvl5pPr indent="-317500" lvl="4" marL="2286000" algn="l">
              <a:lnSpc>
                <a:spcPct val="90000"/>
              </a:lnSpc>
              <a:spcBef>
                <a:spcPts val="500"/>
              </a:spcBef>
              <a:spcAft>
                <a:spcPts val="0"/>
              </a:spcAft>
              <a:buClr>
                <a:schemeClr val="dk1"/>
              </a:buClr>
              <a:buSzPts val="1400"/>
              <a:buChar char="▪"/>
              <a:defRPr sz="14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96" name="Google Shape;196;p43"/>
          <p:cNvSpPr/>
          <p:nvPr/>
        </p:nvSpPr>
        <p:spPr>
          <a:xfrm>
            <a:off x="6521986" y="3395949"/>
            <a:ext cx="5212813" cy="30271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197" name="Google Shape;197;p43"/>
          <p:cNvSpPr txBox="1"/>
          <p:nvPr>
            <p:ph idx="5" type="body"/>
          </p:nvPr>
        </p:nvSpPr>
        <p:spPr>
          <a:xfrm>
            <a:off x="6521726" y="3395949"/>
            <a:ext cx="5212943" cy="30271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400"/>
              <a:buNone/>
              <a:defRPr sz="14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98" name="Google Shape;198;p43"/>
          <p:cNvSpPr/>
          <p:nvPr/>
        </p:nvSpPr>
        <p:spPr>
          <a:xfrm>
            <a:off x="6521856" y="5636913"/>
            <a:ext cx="5212813" cy="30271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199" name="Google Shape;199;p43"/>
          <p:cNvSpPr txBox="1"/>
          <p:nvPr>
            <p:ph idx="6" type="body"/>
          </p:nvPr>
        </p:nvSpPr>
        <p:spPr>
          <a:xfrm>
            <a:off x="6521726" y="5636913"/>
            <a:ext cx="5212813" cy="30271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400"/>
              <a:buNone/>
              <a:defRPr sz="14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00" name="Google Shape;200;p43"/>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rt with 3 Photos">
  <p:cSld name="Chart with 3 Photos">
    <p:spTree>
      <p:nvGrpSpPr>
        <p:cNvPr id="201" name="Shape 201"/>
        <p:cNvGrpSpPr/>
        <p:nvPr/>
      </p:nvGrpSpPr>
      <p:grpSpPr>
        <a:xfrm>
          <a:off x="0" y="0"/>
          <a:ext cx="0" cy="0"/>
          <a:chOff x="0" y="0"/>
          <a:chExt cx="0" cy="0"/>
        </a:xfrm>
      </p:grpSpPr>
      <p:sp>
        <p:nvSpPr>
          <p:cNvPr id="202" name="Google Shape;202;p44"/>
          <p:cNvSpPr/>
          <p:nvPr>
            <p:ph idx="2" type="pic"/>
          </p:nvPr>
        </p:nvSpPr>
        <p:spPr>
          <a:xfrm>
            <a:off x="6521986" y="1643073"/>
            <a:ext cx="5212813" cy="2055591"/>
          </a:xfrm>
          <a:prstGeom prst="rect">
            <a:avLst/>
          </a:prstGeom>
          <a:noFill/>
          <a:ln>
            <a:noFill/>
          </a:ln>
        </p:spPr>
      </p:sp>
      <p:pic>
        <p:nvPicPr>
          <p:cNvPr descr="Purdue Logo" id="203" name="Google Shape;203;p44"/>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204" name="Google Shape;204;p44"/>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5" name="Google Shape;205;p44"/>
          <p:cNvSpPr/>
          <p:nvPr>
            <p:ph idx="3" type="pic"/>
          </p:nvPr>
        </p:nvSpPr>
        <p:spPr>
          <a:xfrm>
            <a:off x="9287219" y="3884037"/>
            <a:ext cx="2447580" cy="2055591"/>
          </a:xfrm>
          <a:prstGeom prst="rect">
            <a:avLst/>
          </a:prstGeom>
          <a:noFill/>
          <a:ln>
            <a:noFill/>
          </a:ln>
        </p:spPr>
      </p:sp>
      <p:sp>
        <p:nvSpPr>
          <p:cNvPr id="206" name="Google Shape;206;p44"/>
          <p:cNvSpPr/>
          <p:nvPr>
            <p:ph idx="4" type="pic"/>
          </p:nvPr>
        </p:nvSpPr>
        <p:spPr>
          <a:xfrm>
            <a:off x="6521986" y="3879120"/>
            <a:ext cx="2528916" cy="2055592"/>
          </a:xfrm>
          <a:prstGeom prst="rect">
            <a:avLst/>
          </a:prstGeom>
          <a:noFill/>
          <a:ln>
            <a:noFill/>
          </a:ln>
        </p:spPr>
      </p:sp>
      <p:sp>
        <p:nvSpPr>
          <p:cNvPr id="207" name="Google Shape;207;p44"/>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8" name="Google Shape;208;p44"/>
          <p:cNvSpPr txBox="1"/>
          <p:nvPr>
            <p:ph idx="5" type="body"/>
          </p:nvPr>
        </p:nvSpPr>
        <p:spPr>
          <a:xfrm>
            <a:off x="446315" y="1643073"/>
            <a:ext cx="5745165" cy="4307571"/>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000"/>
              </a:spcBef>
              <a:spcAft>
                <a:spcPts val="0"/>
              </a:spcAft>
              <a:buClr>
                <a:schemeClr val="dk1"/>
              </a:buClr>
              <a:buSzPts val="2000"/>
              <a:buChar char="▪"/>
              <a:defRPr sz="2000"/>
            </a:lvl1pPr>
            <a:lvl2pPr indent="-342900" lvl="1" marL="914400" algn="l">
              <a:lnSpc>
                <a:spcPct val="90000"/>
              </a:lnSpc>
              <a:spcBef>
                <a:spcPts val="500"/>
              </a:spcBef>
              <a:spcAft>
                <a:spcPts val="0"/>
              </a:spcAft>
              <a:buClr>
                <a:schemeClr val="dk1"/>
              </a:buClr>
              <a:buSzPts val="1800"/>
              <a:buChar char="▪"/>
              <a:defRPr sz="1800"/>
            </a:lvl2pPr>
            <a:lvl3pPr indent="-342900" lvl="2" marL="1371600" algn="l">
              <a:lnSpc>
                <a:spcPct val="90000"/>
              </a:lnSpc>
              <a:spcBef>
                <a:spcPts val="500"/>
              </a:spcBef>
              <a:spcAft>
                <a:spcPts val="0"/>
              </a:spcAft>
              <a:buClr>
                <a:schemeClr val="dk1"/>
              </a:buClr>
              <a:buSzPts val="1800"/>
              <a:buChar char="▪"/>
              <a:defRPr sz="1800"/>
            </a:lvl3pPr>
            <a:lvl4pPr indent="-323850" lvl="3" marL="1828800" algn="l">
              <a:lnSpc>
                <a:spcPct val="90000"/>
              </a:lnSpc>
              <a:spcBef>
                <a:spcPts val="500"/>
              </a:spcBef>
              <a:spcAft>
                <a:spcPts val="0"/>
              </a:spcAft>
              <a:buClr>
                <a:schemeClr val="dk1"/>
              </a:buClr>
              <a:buSzPts val="1500"/>
              <a:buChar char="▪"/>
              <a:defRPr sz="1500"/>
            </a:lvl4pPr>
            <a:lvl5pPr indent="-317500" lvl="4" marL="2286000" algn="l">
              <a:lnSpc>
                <a:spcPct val="90000"/>
              </a:lnSpc>
              <a:spcBef>
                <a:spcPts val="500"/>
              </a:spcBef>
              <a:spcAft>
                <a:spcPts val="0"/>
              </a:spcAft>
              <a:buClr>
                <a:schemeClr val="dk1"/>
              </a:buClr>
              <a:buSzPts val="1400"/>
              <a:buChar char="▪"/>
              <a:defRPr sz="14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209" name="Google Shape;209;p44"/>
          <p:cNvSpPr/>
          <p:nvPr/>
        </p:nvSpPr>
        <p:spPr>
          <a:xfrm>
            <a:off x="6521986" y="3395949"/>
            <a:ext cx="5212813" cy="30271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210" name="Google Shape;210;p44"/>
          <p:cNvSpPr txBox="1"/>
          <p:nvPr>
            <p:ph idx="6" type="body"/>
          </p:nvPr>
        </p:nvSpPr>
        <p:spPr>
          <a:xfrm>
            <a:off x="6571823" y="3395949"/>
            <a:ext cx="5162846" cy="30271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400"/>
              <a:buNone/>
              <a:defRPr sz="14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11" name="Google Shape;211;p44"/>
          <p:cNvSpPr/>
          <p:nvPr/>
        </p:nvSpPr>
        <p:spPr>
          <a:xfrm>
            <a:off x="6512818" y="5631997"/>
            <a:ext cx="2512330" cy="30271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212" name="Google Shape;212;p44"/>
          <p:cNvSpPr txBox="1"/>
          <p:nvPr>
            <p:ph idx="7" type="body"/>
          </p:nvPr>
        </p:nvSpPr>
        <p:spPr>
          <a:xfrm>
            <a:off x="6562654" y="5631997"/>
            <a:ext cx="2488248" cy="30271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400"/>
              <a:buNone/>
              <a:defRPr sz="14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13" name="Google Shape;213;p44"/>
          <p:cNvSpPr/>
          <p:nvPr/>
        </p:nvSpPr>
        <p:spPr>
          <a:xfrm>
            <a:off x="9287218" y="5641703"/>
            <a:ext cx="2431941" cy="30271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214" name="Google Shape;214;p44"/>
          <p:cNvSpPr txBox="1"/>
          <p:nvPr>
            <p:ph idx="8" type="body"/>
          </p:nvPr>
        </p:nvSpPr>
        <p:spPr>
          <a:xfrm>
            <a:off x="9337055" y="5641703"/>
            <a:ext cx="2408630" cy="302715"/>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400"/>
              <a:buNone/>
              <a:defRPr sz="14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15" name="Google Shape;215;p44"/>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 3 Blocks - Gold">
  <p:cSld name="Comparison - 3 Blocks - Gold">
    <p:spTree>
      <p:nvGrpSpPr>
        <p:cNvPr id="216" name="Shape 216"/>
        <p:cNvGrpSpPr/>
        <p:nvPr/>
      </p:nvGrpSpPr>
      <p:grpSpPr>
        <a:xfrm>
          <a:off x="0" y="0"/>
          <a:ext cx="0" cy="0"/>
          <a:chOff x="0" y="0"/>
          <a:chExt cx="0" cy="0"/>
        </a:xfrm>
      </p:grpSpPr>
      <p:sp>
        <p:nvSpPr>
          <p:cNvPr id="217" name="Google Shape;217;p45"/>
          <p:cNvSpPr/>
          <p:nvPr/>
        </p:nvSpPr>
        <p:spPr>
          <a:xfrm>
            <a:off x="7938216" y="1315892"/>
            <a:ext cx="3319531" cy="4513267"/>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218" name="Google Shape;218;p45"/>
          <p:cNvSpPr/>
          <p:nvPr/>
        </p:nvSpPr>
        <p:spPr>
          <a:xfrm>
            <a:off x="4420697" y="1315893"/>
            <a:ext cx="3319531" cy="4513267"/>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219" name="Google Shape;219;p45"/>
          <p:cNvSpPr/>
          <p:nvPr/>
        </p:nvSpPr>
        <p:spPr>
          <a:xfrm>
            <a:off x="903178" y="1315894"/>
            <a:ext cx="3319531" cy="4513267"/>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220" name="Google Shape;220;p45"/>
          <p:cNvSpPr txBox="1"/>
          <p:nvPr>
            <p:ph idx="1" type="body"/>
          </p:nvPr>
        </p:nvSpPr>
        <p:spPr>
          <a:xfrm>
            <a:off x="903247" y="1436466"/>
            <a:ext cx="3319462" cy="3395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0"/>
              </a:spcBef>
              <a:spcAft>
                <a:spcPts val="0"/>
              </a:spcAft>
              <a:buClr>
                <a:schemeClr val="dk1"/>
              </a:buClr>
              <a:buSzPts val="1800"/>
              <a:buFont typeface="Libre Franklin Medium"/>
              <a:buNone/>
              <a:defRPr sz="1800">
                <a:solidFill>
                  <a:schemeClr val="dk1"/>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1" name="Google Shape;221;p45"/>
          <p:cNvSpPr txBox="1"/>
          <p:nvPr>
            <p:ph idx="2" type="body"/>
          </p:nvPr>
        </p:nvSpPr>
        <p:spPr>
          <a:xfrm>
            <a:off x="4421025" y="1436466"/>
            <a:ext cx="3319462" cy="3395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0"/>
              </a:spcBef>
              <a:spcAft>
                <a:spcPts val="0"/>
              </a:spcAft>
              <a:buClr>
                <a:schemeClr val="dk1"/>
              </a:buClr>
              <a:buSzPts val="1800"/>
              <a:buFont typeface="Libre Franklin Medium"/>
              <a:buNone/>
              <a:defRPr sz="1800">
                <a:solidFill>
                  <a:schemeClr val="dk1"/>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2" name="Google Shape;222;p45"/>
          <p:cNvSpPr txBox="1"/>
          <p:nvPr>
            <p:ph idx="3" type="body"/>
          </p:nvPr>
        </p:nvSpPr>
        <p:spPr>
          <a:xfrm>
            <a:off x="7938544" y="1433916"/>
            <a:ext cx="3319462" cy="3395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0"/>
              </a:spcBef>
              <a:spcAft>
                <a:spcPts val="0"/>
              </a:spcAft>
              <a:buClr>
                <a:schemeClr val="dk1"/>
              </a:buClr>
              <a:buSzPts val="1800"/>
              <a:buFont typeface="Libre Franklin Medium"/>
              <a:buNone/>
              <a:defRPr b="1" sz="1800">
                <a:solidFill>
                  <a:schemeClr val="dk1"/>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3" name="Google Shape;223;p45"/>
          <p:cNvSpPr txBox="1"/>
          <p:nvPr>
            <p:ph idx="4" type="body"/>
          </p:nvPr>
        </p:nvSpPr>
        <p:spPr>
          <a:xfrm>
            <a:off x="1101684" y="2040670"/>
            <a:ext cx="2951163" cy="169133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400"/>
              <a:buNone/>
              <a:defRPr sz="1400">
                <a:solidFill>
                  <a:schemeClr val="dk1"/>
                </a:solidFill>
              </a:defRPr>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24" name="Google Shape;224;p45"/>
          <p:cNvSpPr txBox="1"/>
          <p:nvPr>
            <p:ph idx="5" type="body"/>
          </p:nvPr>
        </p:nvSpPr>
        <p:spPr>
          <a:xfrm>
            <a:off x="4604880" y="2065258"/>
            <a:ext cx="2951163" cy="169133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400"/>
              <a:buNone/>
              <a:defRPr sz="1400">
                <a:solidFill>
                  <a:schemeClr val="dk1"/>
                </a:solidFill>
              </a:defRPr>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25" name="Google Shape;225;p45"/>
          <p:cNvSpPr/>
          <p:nvPr>
            <p:ph idx="6" type="pic"/>
          </p:nvPr>
        </p:nvSpPr>
        <p:spPr>
          <a:xfrm>
            <a:off x="1101684" y="4045822"/>
            <a:ext cx="2951163" cy="1555750"/>
          </a:xfrm>
          <a:prstGeom prst="rect">
            <a:avLst/>
          </a:prstGeom>
          <a:noFill/>
          <a:ln>
            <a:noFill/>
          </a:ln>
        </p:spPr>
      </p:sp>
      <p:sp>
        <p:nvSpPr>
          <p:cNvPr id="226" name="Google Shape;226;p45"/>
          <p:cNvSpPr/>
          <p:nvPr>
            <p:ph idx="7" type="pic"/>
          </p:nvPr>
        </p:nvSpPr>
        <p:spPr>
          <a:xfrm>
            <a:off x="4619462" y="4045822"/>
            <a:ext cx="2951163" cy="1555750"/>
          </a:xfrm>
          <a:prstGeom prst="rect">
            <a:avLst/>
          </a:prstGeom>
          <a:noFill/>
          <a:ln>
            <a:noFill/>
          </a:ln>
        </p:spPr>
      </p:sp>
      <p:sp>
        <p:nvSpPr>
          <p:cNvPr id="227" name="Google Shape;227;p45"/>
          <p:cNvSpPr/>
          <p:nvPr>
            <p:ph idx="8" type="pic"/>
          </p:nvPr>
        </p:nvSpPr>
        <p:spPr>
          <a:xfrm>
            <a:off x="8136981" y="4043272"/>
            <a:ext cx="2951163" cy="1555750"/>
          </a:xfrm>
          <a:prstGeom prst="rect">
            <a:avLst/>
          </a:prstGeom>
          <a:noFill/>
          <a:ln>
            <a:noFill/>
          </a:ln>
        </p:spPr>
      </p:sp>
      <p:sp>
        <p:nvSpPr>
          <p:cNvPr id="228" name="Google Shape;228;p45"/>
          <p:cNvSpPr txBox="1"/>
          <p:nvPr>
            <p:ph idx="9" type="body"/>
          </p:nvPr>
        </p:nvSpPr>
        <p:spPr>
          <a:xfrm>
            <a:off x="8129414" y="2071424"/>
            <a:ext cx="2951163" cy="169133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400"/>
              <a:buNone/>
              <a:defRPr sz="1400">
                <a:solidFill>
                  <a:schemeClr val="dk1"/>
                </a:solidFill>
              </a:defRPr>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pic>
        <p:nvPicPr>
          <p:cNvPr descr="Purdue Logo" id="229" name="Google Shape;229;p45"/>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230" name="Google Shape;230;p45"/>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1" name="Google Shape;231;p45"/>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with Caption - Black Diagonal">
  <p:cSld name="Photo with Caption - Black Diagonal">
    <p:bg>
      <p:bgPr>
        <a:solidFill>
          <a:schemeClr val="lt1"/>
        </a:solidFill>
      </p:bgPr>
    </p:bg>
    <p:spTree>
      <p:nvGrpSpPr>
        <p:cNvPr id="232" name="Shape 232"/>
        <p:cNvGrpSpPr/>
        <p:nvPr/>
      </p:nvGrpSpPr>
      <p:grpSpPr>
        <a:xfrm>
          <a:off x="0" y="0"/>
          <a:ext cx="0" cy="0"/>
          <a:chOff x="0" y="0"/>
          <a:chExt cx="0" cy="0"/>
        </a:xfrm>
      </p:grpSpPr>
      <p:sp>
        <p:nvSpPr>
          <p:cNvPr id="233" name="Google Shape;233;p46"/>
          <p:cNvSpPr/>
          <p:nvPr>
            <p:ph idx="2" type="pic"/>
          </p:nvPr>
        </p:nvSpPr>
        <p:spPr>
          <a:xfrm>
            <a:off x="5610386" y="-9524"/>
            <a:ext cx="6581614" cy="6867524"/>
          </a:xfrm>
          <a:prstGeom prst="rect">
            <a:avLst/>
          </a:prstGeom>
          <a:noFill/>
          <a:ln>
            <a:noFill/>
          </a:ln>
        </p:spPr>
      </p:sp>
      <p:sp>
        <p:nvSpPr>
          <p:cNvPr id="234" name="Google Shape;234;p46"/>
          <p:cNvSpPr/>
          <p:nvPr/>
        </p:nvSpPr>
        <p:spPr>
          <a:xfrm>
            <a:off x="0" y="-9440"/>
            <a:ext cx="7284203" cy="6882938"/>
          </a:xfrm>
          <a:custGeom>
            <a:rect b="b" l="l" r="r" t="t"/>
            <a:pathLst>
              <a:path extrusionOk="0" h="6882938" w="7284203">
                <a:moveTo>
                  <a:pt x="0" y="0"/>
                </a:moveTo>
                <a:lnTo>
                  <a:pt x="7284203" y="0"/>
                </a:lnTo>
                <a:lnTo>
                  <a:pt x="5610386" y="6882938"/>
                </a:lnTo>
                <a:lnTo>
                  <a:pt x="0" y="6867440"/>
                </a:lnTo>
                <a:lnTo>
                  <a:pt x="0" y="0"/>
                </a:lnTo>
                <a:close/>
              </a:path>
            </a:pathLst>
          </a:cu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235" name="Google Shape;235;p46"/>
          <p:cNvSpPr txBox="1"/>
          <p:nvPr>
            <p:ph type="title"/>
          </p:nvPr>
        </p:nvSpPr>
        <p:spPr>
          <a:xfrm>
            <a:off x="1142005" y="891153"/>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Libre Franklin Medium"/>
              <a:buNone/>
              <a:defRPr sz="3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6" name="Google Shape;236;p46"/>
          <p:cNvSpPr txBox="1"/>
          <p:nvPr>
            <p:ph idx="1" type="body"/>
          </p:nvPr>
        </p:nvSpPr>
        <p:spPr>
          <a:xfrm>
            <a:off x="1142005" y="2491353"/>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solidFill>
                  <a:schemeClr val="lt1"/>
                </a:solidFill>
              </a:defRPr>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37" name="Google Shape;237;p46"/>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with Caption - White Diagonal">
  <p:cSld name="Photo with Caption - White Diagonal">
    <p:bg>
      <p:bgPr>
        <a:solidFill>
          <a:schemeClr val="lt1"/>
        </a:solidFill>
      </p:bgPr>
    </p:bg>
    <p:spTree>
      <p:nvGrpSpPr>
        <p:cNvPr id="238" name="Shape 238"/>
        <p:cNvGrpSpPr/>
        <p:nvPr/>
      </p:nvGrpSpPr>
      <p:grpSpPr>
        <a:xfrm>
          <a:off x="0" y="0"/>
          <a:ext cx="0" cy="0"/>
          <a:chOff x="0" y="0"/>
          <a:chExt cx="0" cy="0"/>
        </a:xfrm>
      </p:grpSpPr>
      <p:sp>
        <p:nvSpPr>
          <p:cNvPr id="239" name="Google Shape;239;p47"/>
          <p:cNvSpPr/>
          <p:nvPr>
            <p:ph idx="2" type="pic"/>
          </p:nvPr>
        </p:nvSpPr>
        <p:spPr>
          <a:xfrm>
            <a:off x="5610386" y="-9525"/>
            <a:ext cx="6581614" cy="6892463"/>
          </a:xfrm>
          <a:prstGeom prst="rect">
            <a:avLst/>
          </a:prstGeom>
          <a:noFill/>
          <a:ln>
            <a:noFill/>
          </a:ln>
        </p:spPr>
      </p:sp>
      <p:sp>
        <p:nvSpPr>
          <p:cNvPr id="240" name="Google Shape;240;p47"/>
          <p:cNvSpPr/>
          <p:nvPr/>
        </p:nvSpPr>
        <p:spPr>
          <a:xfrm>
            <a:off x="0" y="0"/>
            <a:ext cx="7284203" cy="6882938"/>
          </a:xfrm>
          <a:custGeom>
            <a:rect b="b" l="l" r="r" t="t"/>
            <a:pathLst>
              <a:path extrusionOk="0" h="6882938" w="7284203">
                <a:moveTo>
                  <a:pt x="0" y="0"/>
                </a:moveTo>
                <a:lnTo>
                  <a:pt x="7284203" y="0"/>
                </a:lnTo>
                <a:lnTo>
                  <a:pt x="5610386" y="6882938"/>
                </a:lnTo>
                <a:lnTo>
                  <a:pt x="0" y="686744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Libre Franklin"/>
              <a:ea typeface="Libre Franklin"/>
              <a:cs typeface="Libre Franklin"/>
              <a:sym typeface="Libre Franklin"/>
            </a:endParaRPr>
          </a:p>
        </p:txBody>
      </p:sp>
      <p:sp>
        <p:nvSpPr>
          <p:cNvPr id="241" name="Google Shape;241;p47"/>
          <p:cNvSpPr txBox="1"/>
          <p:nvPr>
            <p:ph type="title"/>
          </p:nvPr>
        </p:nvSpPr>
        <p:spPr>
          <a:xfrm>
            <a:off x="1142005" y="891153"/>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Libre Franklin Medium"/>
              <a:buNone/>
              <a:defRPr sz="32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2" name="Google Shape;242;p47"/>
          <p:cNvSpPr txBox="1"/>
          <p:nvPr>
            <p:ph idx="1" type="body"/>
          </p:nvPr>
        </p:nvSpPr>
        <p:spPr>
          <a:xfrm>
            <a:off x="1142005" y="2491353"/>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solidFill>
                  <a:schemeClr val="dk1"/>
                </a:solidFill>
              </a:defRPr>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43" name="Google Shape;243;p47"/>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 Gold">
  <p:cSld name="End Slide - Gold">
    <p:bg>
      <p:bgPr>
        <a:solidFill>
          <a:schemeClr val="accent1"/>
        </a:solidFill>
      </p:bgPr>
    </p:bg>
    <p:spTree>
      <p:nvGrpSpPr>
        <p:cNvPr id="244" name="Shape 244"/>
        <p:cNvGrpSpPr/>
        <p:nvPr/>
      </p:nvGrpSpPr>
      <p:grpSpPr>
        <a:xfrm>
          <a:off x="0" y="0"/>
          <a:ext cx="0" cy="0"/>
          <a:chOff x="0" y="0"/>
          <a:chExt cx="0" cy="0"/>
        </a:xfrm>
      </p:grpSpPr>
      <p:pic>
        <p:nvPicPr>
          <p:cNvPr id="245" name="Google Shape;245;p48"/>
          <p:cNvPicPr preferRelativeResize="0"/>
          <p:nvPr/>
        </p:nvPicPr>
        <p:blipFill rotWithShape="1">
          <a:blip r:embed="rId2">
            <a:alphaModFix/>
          </a:blip>
          <a:srcRect b="0" l="0" r="0" t="0"/>
          <a:stretch/>
        </p:blipFill>
        <p:spPr>
          <a:xfrm>
            <a:off x="9956800" y="0"/>
            <a:ext cx="2235200" cy="6858000"/>
          </a:xfrm>
          <a:prstGeom prst="rect">
            <a:avLst/>
          </a:prstGeom>
          <a:noFill/>
          <a:ln>
            <a:noFill/>
          </a:ln>
        </p:spPr>
      </p:pic>
      <p:pic>
        <p:nvPicPr>
          <p:cNvPr descr="Purdue Logo" id="246" name="Google Shape;246;p48"/>
          <p:cNvPicPr preferRelativeResize="0"/>
          <p:nvPr/>
        </p:nvPicPr>
        <p:blipFill rotWithShape="1">
          <a:blip r:embed="rId3">
            <a:alphaModFix/>
          </a:blip>
          <a:srcRect b="0" l="0" r="0" t="0"/>
          <a:stretch/>
        </p:blipFill>
        <p:spPr>
          <a:xfrm>
            <a:off x="1034143" y="5756156"/>
            <a:ext cx="2709200" cy="484940"/>
          </a:xfrm>
          <a:prstGeom prst="rect">
            <a:avLst/>
          </a:prstGeom>
          <a:noFill/>
          <a:ln>
            <a:noFill/>
          </a:ln>
        </p:spPr>
      </p:pic>
      <p:sp>
        <p:nvSpPr>
          <p:cNvPr id="247" name="Google Shape;247;p48"/>
          <p:cNvSpPr txBox="1"/>
          <p:nvPr>
            <p:ph type="title"/>
          </p:nvPr>
        </p:nvSpPr>
        <p:spPr>
          <a:xfrm>
            <a:off x="805070" y="2466280"/>
            <a:ext cx="7981645" cy="71975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9600"/>
              <a:buFont typeface="Libre Franklin Medium"/>
              <a:buNone/>
              <a:defRPr sz="9600" cap="none">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8" name="Google Shape;248;p48"/>
          <p:cNvSpPr txBox="1"/>
          <p:nvPr>
            <p:ph idx="1" type="body"/>
          </p:nvPr>
        </p:nvSpPr>
        <p:spPr>
          <a:xfrm>
            <a:off x="924339" y="3434010"/>
            <a:ext cx="7874567" cy="44926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800"/>
              <a:buFont typeface="Libre Franklin"/>
              <a:buNone/>
              <a:defRPr sz="1800">
                <a:solidFill>
                  <a:schemeClr val="dk1"/>
                </a:solidFill>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a:lvl2pPr>
            <a:lvl3pPr indent="-228600" lvl="2" marL="1371600" algn="l">
              <a:lnSpc>
                <a:spcPct val="90000"/>
              </a:lnSpc>
              <a:spcBef>
                <a:spcPts val="500"/>
              </a:spcBef>
              <a:spcAft>
                <a:spcPts val="0"/>
              </a:spcAft>
              <a:buClr>
                <a:schemeClr val="dk1"/>
              </a:buClr>
              <a:buSzPts val="1600"/>
              <a:buFont typeface="Libre Franklin"/>
              <a:buNone/>
              <a:defRPr/>
            </a:lvl3pPr>
            <a:lvl4pPr indent="-228600" lvl="3" marL="1828800" algn="l">
              <a:lnSpc>
                <a:spcPct val="90000"/>
              </a:lnSpc>
              <a:spcBef>
                <a:spcPts val="500"/>
              </a:spcBef>
              <a:spcAft>
                <a:spcPts val="0"/>
              </a:spcAft>
              <a:buClr>
                <a:schemeClr val="dk1"/>
              </a:buClr>
              <a:buSzPts val="1500"/>
              <a:buFont typeface="Libre Franklin"/>
              <a:buNone/>
              <a:defRPr/>
            </a:lvl4pPr>
            <a:lvl5pPr indent="-228600" lvl="4" marL="2286000" algn="l">
              <a:lnSpc>
                <a:spcPct val="90000"/>
              </a:lnSpc>
              <a:spcBef>
                <a:spcPts val="500"/>
              </a:spcBef>
              <a:spcAft>
                <a:spcPts val="0"/>
              </a:spcAft>
              <a:buClr>
                <a:schemeClr val="dk1"/>
              </a:buClr>
              <a:buSzPts val="1400"/>
              <a:buFont typeface="Libre Franklin"/>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Photo">
  <p:cSld name="Title Slide with Photo">
    <p:spTree>
      <p:nvGrpSpPr>
        <p:cNvPr id="26" name="Shape 26"/>
        <p:cNvGrpSpPr/>
        <p:nvPr/>
      </p:nvGrpSpPr>
      <p:grpSpPr>
        <a:xfrm>
          <a:off x="0" y="0"/>
          <a:ext cx="0" cy="0"/>
          <a:chOff x="0" y="0"/>
          <a:chExt cx="0" cy="0"/>
        </a:xfrm>
      </p:grpSpPr>
      <p:sp>
        <p:nvSpPr>
          <p:cNvPr id="27" name="Google Shape;27;p25"/>
          <p:cNvSpPr/>
          <p:nvPr>
            <p:ph idx="2" type="pic"/>
          </p:nvPr>
        </p:nvSpPr>
        <p:spPr>
          <a:xfrm>
            <a:off x="0" y="0"/>
            <a:ext cx="12192000" cy="6858000"/>
          </a:xfrm>
          <a:prstGeom prst="rect">
            <a:avLst/>
          </a:prstGeom>
          <a:noFill/>
          <a:ln>
            <a:noFill/>
          </a:ln>
        </p:spPr>
      </p:sp>
      <p:sp>
        <p:nvSpPr>
          <p:cNvPr id="28" name="Google Shape;28;p25"/>
          <p:cNvSpPr txBox="1"/>
          <p:nvPr>
            <p:ph type="title"/>
          </p:nvPr>
        </p:nvSpPr>
        <p:spPr>
          <a:xfrm>
            <a:off x="478972" y="4671391"/>
            <a:ext cx="11266714" cy="1401419"/>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4800"/>
              <a:buFont typeface="Libre Franklin Medium"/>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5"/>
          <p:cNvSpPr txBox="1"/>
          <p:nvPr>
            <p:ph idx="1" type="body"/>
          </p:nvPr>
        </p:nvSpPr>
        <p:spPr>
          <a:xfrm>
            <a:off x="478972" y="6085510"/>
            <a:ext cx="11266714" cy="449263"/>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2000"/>
              <a:buFont typeface="Libre Franklin"/>
              <a:buNone/>
              <a:defRPr b="1" sz="2000">
                <a:solidFill>
                  <a:schemeClr val="dk1"/>
                </a:solidFill>
                <a:latin typeface="Libre Franklin"/>
                <a:ea typeface="Libre Franklin"/>
                <a:cs typeface="Libre Franklin"/>
                <a:sym typeface="Libre Franklin"/>
              </a:defRPr>
            </a:lvl1pPr>
            <a:lvl2pPr indent="-228600" lvl="1" marL="914400" algn="l">
              <a:lnSpc>
                <a:spcPct val="90000"/>
              </a:lnSpc>
              <a:spcBef>
                <a:spcPts val="500"/>
              </a:spcBef>
              <a:spcAft>
                <a:spcPts val="0"/>
              </a:spcAft>
              <a:buClr>
                <a:schemeClr val="dk1"/>
              </a:buClr>
              <a:buSzPts val="1800"/>
              <a:buFont typeface="Libre Franklin"/>
              <a:buNone/>
              <a:defRPr/>
            </a:lvl2pPr>
            <a:lvl3pPr indent="-228600" lvl="2" marL="1371600" algn="l">
              <a:lnSpc>
                <a:spcPct val="90000"/>
              </a:lnSpc>
              <a:spcBef>
                <a:spcPts val="500"/>
              </a:spcBef>
              <a:spcAft>
                <a:spcPts val="0"/>
              </a:spcAft>
              <a:buClr>
                <a:schemeClr val="dk1"/>
              </a:buClr>
              <a:buSzPts val="1600"/>
              <a:buFont typeface="Libre Franklin"/>
              <a:buNone/>
              <a:defRPr/>
            </a:lvl3pPr>
            <a:lvl4pPr indent="-228600" lvl="3" marL="1828800" algn="l">
              <a:lnSpc>
                <a:spcPct val="90000"/>
              </a:lnSpc>
              <a:spcBef>
                <a:spcPts val="500"/>
              </a:spcBef>
              <a:spcAft>
                <a:spcPts val="0"/>
              </a:spcAft>
              <a:buClr>
                <a:schemeClr val="dk1"/>
              </a:buClr>
              <a:buSzPts val="1500"/>
              <a:buFont typeface="Libre Franklin"/>
              <a:buNone/>
              <a:defRPr/>
            </a:lvl4pPr>
            <a:lvl5pPr indent="-228600" lvl="4" marL="2286000" algn="l">
              <a:lnSpc>
                <a:spcPct val="90000"/>
              </a:lnSpc>
              <a:spcBef>
                <a:spcPts val="500"/>
              </a:spcBef>
              <a:spcAft>
                <a:spcPts val="0"/>
              </a:spcAft>
              <a:buClr>
                <a:schemeClr val="dk1"/>
              </a:buClr>
              <a:buSzPts val="1400"/>
              <a:buFont typeface="Libre Franklin"/>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 3 Blocks - Black">
  <p:cSld name="Comparison - 3 Blocks - Black">
    <p:spTree>
      <p:nvGrpSpPr>
        <p:cNvPr id="30" name="Shape 30"/>
        <p:cNvGrpSpPr/>
        <p:nvPr/>
      </p:nvGrpSpPr>
      <p:grpSpPr>
        <a:xfrm>
          <a:off x="0" y="0"/>
          <a:ext cx="0" cy="0"/>
          <a:chOff x="0" y="0"/>
          <a:chExt cx="0" cy="0"/>
        </a:xfrm>
      </p:grpSpPr>
      <p:sp>
        <p:nvSpPr>
          <p:cNvPr id="31" name="Google Shape;31;p26"/>
          <p:cNvSpPr/>
          <p:nvPr/>
        </p:nvSpPr>
        <p:spPr>
          <a:xfrm>
            <a:off x="7938475" y="1315894"/>
            <a:ext cx="3319531" cy="4513267"/>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32" name="Google Shape;32;p26"/>
          <p:cNvSpPr/>
          <p:nvPr/>
        </p:nvSpPr>
        <p:spPr>
          <a:xfrm>
            <a:off x="4420956" y="1315895"/>
            <a:ext cx="3319531" cy="4513267"/>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33" name="Google Shape;33;p26"/>
          <p:cNvSpPr/>
          <p:nvPr/>
        </p:nvSpPr>
        <p:spPr>
          <a:xfrm>
            <a:off x="903437" y="1315896"/>
            <a:ext cx="3319531" cy="4513267"/>
          </a:xfrm>
          <a:prstGeom prst="rect">
            <a:avLst/>
          </a:prstGeom>
          <a:solidFill>
            <a:schemeClr val="dk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34" name="Google Shape;34;p26"/>
          <p:cNvSpPr txBox="1"/>
          <p:nvPr>
            <p:ph idx="1" type="body"/>
          </p:nvPr>
        </p:nvSpPr>
        <p:spPr>
          <a:xfrm>
            <a:off x="903506" y="1436468"/>
            <a:ext cx="3319462" cy="3395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0"/>
              </a:spcBef>
              <a:spcAft>
                <a:spcPts val="0"/>
              </a:spcAft>
              <a:buClr>
                <a:schemeClr val="lt1"/>
              </a:buClr>
              <a:buSzPts val="1800"/>
              <a:buFont typeface="Libre Franklin Medium"/>
              <a:buNone/>
              <a:defRPr sz="1800">
                <a:solidFill>
                  <a:schemeClr val="lt1"/>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26"/>
          <p:cNvSpPr txBox="1"/>
          <p:nvPr>
            <p:ph idx="2" type="body"/>
          </p:nvPr>
        </p:nvSpPr>
        <p:spPr>
          <a:xfrm>
            <a:off x="1101943" y="2043222"/>
            <a:ext cx="2950589" cy="169133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Font typeface="Libre Franklin"/>
              <a:buNone/>
              <a:defRPr sz="1400">
                <a:solidFill>
                  <a:schemeClr val="lt1"/>
                </a:solidFill>
                <a:latin typeface="Libre Franklin"/>
                <a:ea typeface="Libre Franklin"/>
                <a:cs typeface="Libre Franklin"/>
                <a:sym typeface="Libre Franklin"/>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26"/>
          <p:cNvSpPr/>
          <p:nvPr>
            <p:ph idx="3" type="pic"/>
          </p:nvPr>
        </p:nvSpPr>
        <p:spPr>
          <a:xfrm>
            <a:off x="1101943" y="4045824"/>
            <a:ext cx="2951163" cy="1555750"/>
          </a:xfrm>
          <a:prstGeom prst="rect">
            <a:avLst/>
          </a:prstGeom>
          <a:noFill/>
          <a:ln>
            <a:noFill/>
          </a:ln>
        </p:spPr>
      </p:sp>
      <p:sp>
        <p:nvSpPr>
          <p:cNvPr id="37" name="Google Shape;37;p26"/>
          <p:cNvSpPr txBox="1"/>
          <p:nvPr>
            <p:ph idx="4" type="body"/>
          </p:nvPr>
        </p:nvSpPr>
        <p:spPr>
          <a:xfrm>
            <a:off x="4421284" y="1436468"/>
            <a:ext cx="3319462" cy="3395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0"/>
              </a:spcBef>
              <a:spcAft>
                <a:spcPts val="0"/>
              </a:spcAft>
              <a:buClr>
                <a:schemeClr val="lt1"/>
              </a:buClr>
              <a:buSzPts val="1800"/>
              <a:buFont typeface="Libre Franklin Medium"/>
              <a:buNone/>
              <a:defRPr sz="1800">
                <a:solidFill>
                  <a:schemeClr val="lt1"/>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26"/>
          <p:cNvSpPr txBox="1"/>
          <p:nvPr>
            <p:ph idx="5" type="body"/>
          </p:nvPr>
        </p:nvSpPr>
        <p:spPr>
          <a:xfrm>
            <a:off x="4619721" y="2043222"/>
            <a:ext cx="2950589" cy="169133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Font typeface="Libre Franklin"/>
              <a:buNone/>
              <a:defRPr sz="1400">
                <a:solidFill>
                  <a:schemeClr val="lt1"/>
                </a:solidFill>
                <a:latin typeface="Libre Franklin"/>
                <a:ea typeface="Libre Franklin"/>
                <a:cs typeface="Libre Franklin"/>
                <a:sym typeface="Libre Franklin"/>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26"/>
          <p:cNvSpPr/>
          <p:nvPr>
            <p:ph idx="6" type="pic"/>
          </p:nvPr>
        </p:nvSpPr>
        <p:spPr>
          <a:xfrm>
            <a:off x="4619721" y="4045824"/>
            <a:ext cx="2951163" cy="1555750"/>
          </a:xfrm>
          <a:prstGeom prst="rect">
            <a:avLst/>
          </a:prstGeom>
          <a:noFill/>
          <a:ln>
            <a:noFill/>
          </a:ln>
        </p:spPr>
      </p:sp>
      <p:sp>
        <p:nvSpPr>
          <p:cNvPr id="40" name="Google Shape;40;p26"/>
          <p:cNvSpPr txBox="1"/>
          <p:nvPr>
            <p:ph idx="7" type="body"/>
          </p:nvPr>
        </p:nvSpPr>
        <p:spPr>
          <a:xfrm>
            <a:off x="7938803" y="1433918"/>
            <a:ext cx="3319462" cy="339561"/>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0"/>
              </a:spcBef>
              <a:spcAft>
                <a:spcPts val="0"/>
              </a:spcAft>
              <a:buClr>
                <a:schemeClr val="lt1"/>
              </a:buClr>
              <a:buSzPts val="1800"/>
              <a:buFont typeface="Libre Franklin Medium"/>
              <a:buNone/>
              <a:defRPr b="1" sz="1800">
                <a:solidFill>
                  <a:schemeClr val="lt1"/>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26"/>
          <p:cNvSpPr txBox="1"/>
          <p:nvPr>
            <p:ph idx="8" type="body"/>
          </p:nvPr>
        </p:nvSpPr>
        <p:spPr>
          <a:xfrm>
            <a:off x="8137240" y="2040672"/>
            <a:ext cx="2950589" cy="169133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1"/>
              </a:buClr>
              <a:buSzPts val="1400"/>
              <a:buFont typeface="Libre Franklin"/>
              <a:buNone/>
              <a:defRPr b="1" sz="1400">
                <a:solidFill>
                  <a:schemeClr val="lt1"/>
                </a:solidFill>
                <a:latin typeface="Libre Franklin"/>
                <a:ea typeface="Libre Franklin"/>
                <a:cs typeface="Libre Franklin"/>
                <a:sym typeface="Libre Franklin"/>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26"/>
          <p:cNvSpPr/>
          <p:nvPr>
            <p:ph idx="9" type="pic"/>
          </p:nvPr>
        </p:nvSpPr>
        <p:spPr>
          <a:xfrm>
            <a:off x="8137240" y="4043274"/>
            <a:ext cx="2951163" cy="1555750"/>
          </a:xfrm>
          <a:prstGeom prst="rect">
            <a:avLst/>
          </a:prstGeom>
          <a:noFill/>
          <a:ln>
            <a:noFill/>
          </a:ln>
        </p:spPr>
      </p:sp>
      <p:pic>
        <p:nvPicPr>
          <p:cNvPr descr="Purdue Logo" id="43" name="Google Shape;43;p26"/>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44" name="Google Shape;44;p26"/>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26"/>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py with Photos">
  <p:cSld name="Copy with Photos">
    <p:spTree>
      <p:nvGrpSpPr>
        <p:cNvPr id="46" name="Shape 46"/>
        <p:cNvGrpSpPr/>
        <p:nvPr/>
      </p:nvGrpSpPr>
      <p:grpSpPr>
        <a:xfrm>
          <a:off x="0" y="0"/>
          <a:ext cx="0" cy="0"/>
          <a:chOff x="0" y="0"/>
          <a:chExt cx="0" cy="0"/>
        </a:xfrm>
      </p:grpSpPr>
      <p:sp>
        <p:nvSpPr>
          <p:cNvPr id="47" name="Google Shape;47;p27"/>
          <p:cNvSpPr/>
          <p:nvPr>
            <p:ph idx="2" type="pic"/>
          </p:nvPr>
        </p:nvSpPr>
        <p:spPr>
          <a:xfrm>
            <a:off x="468086" y="1543323"/>
            <a:ext cx="5862679" cy="2055591"/>
          </a:xfrm>
          <a:prstGeom prst="rect">
            <a:avLst/>
          </a:prstGeom>
          <a:noFill/>
          <a:ln>
            <a:noFill/>
          </a:ln>
        </p:spPr>
      </p:sp>
      <p:sp>
        <p:nvSpPr>
          <p:cNvPr id="48" name="Google Shape;48;p27"/>
          <p:cNvSpPr txBox="1"/>
          <p:nvPr>
            <p:ph idx="1" type="body"/>
          </p:nvPr>
        </p:nvSpPr>
        <p:spPr>
          <a:xfrm>
            <a:off x="6615759" y="1543322"/>
            <a:ext cx="5129927" cy="430757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pic>
        <p:nvPicPr>
          <p:cNvPr descr="Purdue Logo" id="49" name="Google Shape;49;p27"/>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50" name="Google Shape;50;p27"/>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7"/>
          <p:cNvSpPr/>
          <p:nvPr>
            <p:ph idx="3" type="pic"/>
          </p:nvPr>
        </p:nvSpPr>
        <p:spPr>
          <a:xfrm>
            <a:off x="3486577" y="3795304"/>
            <a:ext cx="2844188" cy="2055591"/>
          </a:xfrm>
          <a:prstGeom prst="rect">
            <a:avLst/>
          </a:prstGeom>
          <a:noFill/>
          <a:ln>
            <a:noFill/>
          </a:ln>
        </p:spPr>
      </p:sp>
      <p:sp>
        <p:nvSpPr>
          <p:cNvPr id="52" name="Google Shape;52;p27"/>
          <p:cNvSpPr/>
          <p:nvPr>
            <p:ph idx="4" type="pic"/>
          </p:nvPr>
        </p:nvSpPr>
        <p:spPr>
          <a:xfrm>
            <a:off x="468086" y="3795304"/>
            <a:ext cx="2844188" cy="2055592"/>
          </a:xfrm>
          <a:prstGeom prst="rect">
            <a:avLst/>
          </a:prstGeom>
          <a:noFill/>
          <a:ln>
            <a:noFill/>
          </a:ln>
        </p:spPr>
      </p:sp>
      <p:sp>
        <p:nvSpPr>
          <p:cNvPr id="53" name="Google Shape;53;p27"/>
          <p:cNvSpPr txBox="1"/>
          <p:nvPr>
            <p:ph idx="5"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 name="Google Shape;54;p27"/>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s">
  <p:cSld name="Photos">
    <p:spTree>
      <p:nvGrpSpPr>
        <p:cNvPr id="55" name="Shape 55"/>
        <p:cNvGrpSpPr/>
        <p:nvPr/>
      </p:nvGrpSpPr>
      <p:grpSpPr>
        <a:xfrm>
          <a:off x="0" y="0"/>
          <a:ext cx="0" cy="0"/>
          <a:chOff x="0" y="0"/>
          <a:chExt cx="0" cy="0"/>
        </a:xfrm>
      </p:grpSpPr>
      <p:sp>
        <p:nvSpPr>
          <p:cNvPr id="56" name="Google Shape;56;p28"/>
          <p:cNvSpPr/>
          <p:nvPr>
            <p:ph idx="2" type="pic"/>
          </p:nvPr>
        </p:nvSpPr>
        <p:spPr>
          <a:xfrm>
            <a:off x="446313" y="1543323"/>
            <a:ext cx="5458727" cy="4317728"/>
          </a:xfrm>
          <a:prstGeom prst="rect">
            <a:avLst/>
          </a:prstGeom>
          <a:noFill/>
          <a:ln>
            <a:noFill/>
          </a:ln>
        </p:spPr>
      </p:sp>
      <p:pic>
        <p:nvPicPr>
          <p:cNvPr descr="Purdue Logo" id="57" name="Google Shape;57;p28"/>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58" name="Google Shape;58;p28"/>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 name="Google Shape;59;p28"/>
          <p:cNvSpPr/>
          <p:nvPr>
            <p:ph idx="3" type="pic"/>
          </p:nvPr>
        </p:nvSpPr>
        <p:spPr>
          <a:xfrm>
            <a:off x="6286962" y="1543323"/>
            <a:ext cx="5458727" cy="4317728"/>
          </a:xfrm>
          <a:prstGeom prst="rect">
            <a:avLst/>
          </a:prstGeom>
          <a:noFill/>
          <a:ln>
            <a:noFill/>
          </a:ln>
        </p:spPr>
      </p:sp>
      <p:sp>
        <p:nvSpPr>
          <p:cNvPr id="60" name="Google Shape;60;p28"/>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 name="Google Shape;61;p28"/>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Content">
  <p:cSld name="Title with Content">
    <p:spTree>
      <p:nvGrpSpPr>
        <p:cNvPr id="62" name="Shape 62"/>
        <p:cNvGrpSpPr/>
        <p:nvPr/>
      </p:nvGrpSpPr>
      <p:grpSpPr>
        <a:xfrm>
          <a:off x="0" y="0"/>
          <a:ext cx="0" cy="0"/>
          <a:chOff x="0" y="0"/>
          <a:chExt cx="0" cy="0"/>
        </a:xfrm>
      </p:grpSpPr>
      <p:sp>
        <p:nvSpPr>
          <p:cNvPr id="63" name="Google Shape;63;p29"/>
          <p:cNvSpPr txBox="1"/>
          <p:nvPr>
            <p:ph idx="1" type="body"/>
          </p:nvPr>
        </p:nvSpPr>
        <p:spPr>
          <a:xfrm>
            <a:off x="468086" y="1543324"/>
            <a:ext cx="11266714" cy="4454706"/>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000"/>
              </a:spcBef>
              <a:spcAft>
                <a:spcPts val="0"/>
              </a:spcAft>
              <a:buClr>
                <a:schemeClr val="dk1"/>
              </a:buClr>
              <a:buSzPts val="2000"/>
              <a:buChar char="▪"/>
              <a:defRPr sz="2000"/>
            </a:lvl1pPr>
            <a:lvl2pPr indent="-342900" lvl="1" marL="914400" algn="l">
              <a:lnSpc>
                <a:spcPct val="90000"/>
              </a:lnSpc>
              <a:spcBef>
                <a:spcPts val="500"/>
              </a:spcBef>
              <a:spcAft>
                <a:spcPts val="0"/>
              </a:spcAft>
              <a:buClr>
                <a:schemeClr val="dk1"/>
              </a:buClr>
              <a:buSzPts val="1800"/>
              <a:buChar char="▪"/>
              <a:defRPr sz="1800"/>
            </a:lvl2pPr>
            <a:lvl3pPr indent="-342900" lvl="2" marL="1371600" algn="l">
              <a:lnSpc>
                <a:spcPct val="90000"/>
              </a:lnSpc>
              <a:spcBef>
                <a:spcPts val="500"/>
              </a:spcBef>
              <a:spcAft>
                <a:spcPts val="0"/>
              </a:spcAft>
              <a:buClr>
                <a:schemeClr val="dk1"/>
              </a:buClr>
              <a:buSzPts val="1800"/>
              <a:buChar char="▪"/>
              <a:defRPr sz="1800"/>
            </a:lvl3pPr>
            <a:lvl4pPr indent="-323850" lvl="3" marL="1828800" algn="l">
              <a:lnSpc>
                <a:spcPct val="90000"/>
              </a:lnSpc>
              <a:spcBef>
                <a:spcPts val="500"/>
              </a:spcBef>
              <a:spcAft>
                <a:spcPts val="0"/>
              </a:spcAft>
              <a:buClr>
                <a:schemeClr val="dk1"/>
              </a:buClr>
              <a:buSzPts val="1500"/>
              <a:buChar char="▪"/>
              <a:defRPr sz="1500"/>
            </a:lvl4pPr>
            <a:lvl5pPr indent="-317500" lvl="4" marL="2286000" algn="l">
              <a:lnSpc>
                <a:spcPct val="90000"/>
              </a:lnSpc>
              <a:spcBef>
                <a:spcPts val="500"/>
              </a:spcBef>
              <a:spcAft>
                <a:spcPts val="0"/>
              </a:spcAft>
              <a:buClr>
                <a:schemeClr val="dk1"/>
              </a:buClr>
              <a:buSzPts val="1400"/>
              <a:buChar char="▪"/>
              <a:defRPr sz="14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pic>
        <p:nvPicPr>
          <p:cNvPr descr="Purdue Logo" id="64" name="Google Shape;64;p29"/>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65" name="Google Shape;65;p29"/>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29"/>
          <p:cNvSpPr txBox="1"/>
          <p:nvPr>
            <p:ph idx="2"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 name="Google Shape;67;p29"/>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Content - 3 Column">
  <p:cSld name="Title with Content - 3 Column">
    <p:spTree>
      <p:nvGrpSpPr>
        <p:cNvPr id="68" name="Shape 68"/>
        <p:cNvGrpSpPr/>
        <p:nvPr/>
      </p:nvGrpSpPr>
      <p:grpSpPr>
        <a:xfrm>
          <a:off x="0" y="0"/>
          <a:ext cx="0" cy="0"/>
          <a:chOff x="0" y="0"/>
          <a:chExt cx="0" cy="0"/>
        </a:xfrm>
      </p:grpSpPr>
      <p:sp>
        <p:nvSpPr>
          <p:cNvPr id="69" name="Google Shape;69;p30"/>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0"/>
          <p:cNvSpPr txBox="1"/>
          <p:nvPr>
            <p:ph idx="1" type="body"/>
          </p:nvPr>
        </p:nvSpPr>
        <p:spPr>
          <a:xfrm>
            <a:off x="468087" y="1543324"/>
            <a:ext cx="3507565" cy="4390338"/>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000"/>
              </a:spcBef>
              <a:spcAft>
                <a:spcPts val="0"/>
              </a:spcAft>
              <a:buClr>
                <a:schemeClr val="dk1"/>
              </a:buClr>
              <a:buSzPts val="2000"/>
              <a:buChar char="▪"/>
              <a:defRPr sz="2000"/>
            </a:lvl1pPr>
            <a:lvl2pPr indent="-342900" lvl="1" marL="914400" algn="l">
              <a:lnSpc>
                <a:spcPct val="90000"/>
              </a:lnSpc>
              <a:spcBef>
                <a:spcPts val="500"/>
              </a:spcBef>
              <a:spcAft>
                <a:spcPts val="0"/>
              </a:spcAft>
              <a:buClr>
                <a:schemeClr val="dk1"/>
              </a:buClr>
              <a:buSzPts val="1800"/>
              <a:buChar char="▪"/>
              <a:defRPr sz="1800"/>
            </a:lvl2pPr>
            <a:lvl3pPr indent="-342900" lvl="2" marL="1371600" algn="l">
              <a:lnSpc>
                <a:spcPct val="90000"/>
              </a:lnSpc>
              <a:spcBef>
                <a:spcPts val="500"/>
              </a:spcBef>
              <a:spcAft>
                <a:spcPts val="0"/>
              </a:spcAft>
              <a:buClr>
                <a:schemeClr val="dk1"/>
              </a:buClr>
              <a:buSzPts val="1800"/>
              <a:buChar char="▪"/>
              <a:defRPr sz="1800"/>
            </a:lvl3pPr>
            <a:lvl4pPr indent="-323850" lvl="3" marL="1828800" algn="l">
              <a:lnSpc>
                <a:spcPct val="90000"/>
              </a:lnSpc>
              <a:spcBef>
                <a:spcPts val="500"/>
              </a:spcBef>
              <a:spcAft>
                <a:spcPts val="0"/>
              </a:spcAft>
              <a:buClr>
                <a:schemeClr val="dk1"/>
              </a:buClr>
              <a:buSzPts val="1500"/>
              <a:buChar char="▪"/>
              <a:defRPr sz="1500"/>
            </a:lvl4pPr>
            <a:lvl5pPr indent="-317500" lvl="4" marL="2286000" algn="l">
              <a:lnSpc>
                <a:spcPct val="90000"/>
              </a:lnSpc>
              <a:spcBef>
                <a:spcPts val="500"/>
              </a:spcBef>
              <a:spcAft>
                <a:spcPts val="0"/>
              </a:spcAft>
              <a:buClr>
                <a:schemeClr val="dk1"/>
              </a:buClr>
              <a:buSzPts val="1400"/>
              <a:buChar char="▪"/>
              <a:defRPr sz="14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pic>
        <p:nvPicPr>
          <p:cNvPr descr="Purdue Logo" id="71" name="Google Shape;71;p30"/>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72" name="Google Shape;72;p30"/>
          <p:cNvSpPr txBox="1"/>
          <p:nvPr>
            <p:ph idx="2" type="body"/>
          </p:nvPr>
        </p:nvSpPr>
        <p:spPr>
          <a:xfrm>
            <a:off x="4342217" y="1543323"/>
            <a:ext cx="3507565" cy="4390337"/>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000"/>
              </a:spcBef>
              <a:spcAft>
                <a:spcPts val="0"/>
              </a:spcAft>
              <a:buClr>
                <a:schemeClr val="dk1"/>
              </a:buClr>
              <a:buSzPts val="2000"/>
              <a:buChar char="▪"/>
              <a:defRPr sz="2000"/>
            </a:lvl1pPr>
            <a:lvl2pPr indent="-342900" lvl="1" marL="914400" algn="l">
              <a:lnSpc>
                <a:spcPct val="90000"/>
              </a:lnSpc>
              <a:spcBef>
                <a:spcPts val="500"/>
              </a:spcBef>
              <a:spcAft>
                <a:spcPts val="0"/>
              </a:spcAft>
              <a:buClr>
                <a:schemeClr val="dk1"/>
              </a:buClr>
              <a:buSzPts val="1800"/>
              <a:buChar char="▪"/>
              <a:defRPr sz="1800"/>
            </a:lvl2pPr>
            <a:lvl3pPr indent="-342900" lvl="2" marL="1371600" algn="l">
              <a:lnSpc>
                <a:spcPct val="90000"/>
              </a:lnSpc>
              <a:spcBef>
                <a:spcPts val="500"/>
              </a:spcBef>
              <a:spcAft>
                <a:spcPts val="0"/>
              </a:spcAft>
              <a:buClr>
                <a:schemeClr val="dk1"/>
              </a:buClr>
              <a:buSzPts val="1800"/>
              <a:buChar char="▪"/>
              <a:defRPr sz="1800"/>
            </a:lvl3pPr>
            <a:lvl4pPr indent="-323850" lvl="3" marL="1828800" algn="l">
              <a:lnSpc>
                <a:spcPct val="90000"/>
              </a:lnSpc>
              <a:spcBef>
                <a:spcPts val="500"/>
              </a:spcBef>
              <a:spcAft>
                <a:spcPts val="0"/>
              </a:spcAft>
              <a:buClr>
                <a:schemeClr val="dk1"/>
              </a:buClr>
              <a:buSzPts val="1500"/>
              <a:buChar char="▪"/>
              <a:defRPr sz="1500"/>
            </a:lvl4pPr>
            <a:lvl5pPr indent="-317500" lvl="4" marL="2286000" algn="l">
              <a:lnSpc>
                <a:spcPct val="90000"/>
              </a:lnSpc>
              <a:spcBef>
                <a:spcPts val="500"/>
              </a:spcBef>
              <a:spcAft>
                <a:spcPts val="0"/>
              </a:spcAft>
              <a:buClr>
                <a:schemeClr val="dk1"/>
              </a:buClr>
              <a:buSzPts val="1400"/>
              <a:buChar char="▪"/>
              <a:defRPr sz="14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3" name="Google Shape;73;p30"/>
          <p:cNvSpPr txBox="1"/>
          <p:nvPr>
            <p:ph idx="3" type="body"/>
          </p:nvPr>
        </p:nvSpPr>
        <p:spPr>
          <a:xfrm>
            <a:off x="8243137" y="1543322"/>
            <a:ext cx="3507565" cy="4390337"/>
          </a:xfrm>
          <a:prstGeom prst="rect">
            <a:avLst/>
          </a:prstGeom>
          <a:noFill/>
          <a:ln>
            <a:noFill/>
          </a:ln>
        </p:spPr>
        <p:txBody>
          <a:bodyPr anchorCtr="0" anchor="t" bIns="45700" lIns="91425" spcFirstLastPara="1" rIns="91425" wrap="square" tIns="45700">
            <a:normAutofit/>
          </a:bodyPr>
          <a:lstStyle>
            <a:lvl1pPr indent="-355600" lvl="0" marL="457200" algn="l">
              <a:lnSpc>
                <a:spcPct val="90000"/>
              </a:lnSpc>
              <a:spcBef>
                <a:spcPts val="1000"/>
              </a:spcBef>
              <a:spcAft>
                <a:spcPts val="0"/>
              </a:spcAft>
              <a:buClr>
                <a:schemeClr val="dk1"/>
              </a:buClr>
              <a:buSzPts val="2000"/>
              <a:buChar char="▪"/>
              <a:defRPr sz="2000"/>
            </a:lvl1pPr>
            <a:lvl2pPr indent="-342900" lvl="1" marL="914400" algn="l">
              <a:lnSpc>
                <a:spcPct val="90000"/>
              </a:lnSpc>
              <a:spcBef>
                <a:spcPts val="500"/>
              </a:spcBef>
              <a:spcAft>
                <a:spcPts val="0"/>
              </a:spcAft>
              <a:buClr>
                <a:schemeClr val="dk1"/>
              </a:buClr>
              <a:buSzPts val="1800"/>
              <a:buChar char="▪"/>
              <a:defRPr sz="1800"/>
            </a:lvl2pPr>
            <a:lvl3pPr indent="-342900" lvl="2" marL="1371600" algn="l">
              <a:lnSpc>
                <a:spcPct val="90000"/>
              </a:lnSpc>
              <a:spcBef>
                <a:spcPts val="500"/>
              </a:spcBef>
              <a:spcAft>
                <a:spcPts val="0"/>
              </a:spcAft>
              <a:buClr>
                <a:schemeClr val="dk1"/>
              </a:buClr>
              <a:buSzPts val="1800"/>
              <a:buChar char="▪"/>
              <a:defRPr sz="1800"/>
            </a:lvl3pPr>
            <a:lvl4pPr indent="-323850" lvl="3" marL="1828800" algn="l">
              <a:lnSpc>
                <a:spcPct val="90000"/>
              </a:lnSpc>
              <a:spcBef>
                <a:spcPts val="500"/>
              </a:spcBef>
              <a:spcAft>
                <a:spcPts val="0"/>
              </a:spcAft>
              <a:buClr>
                <a:schemeClr val="dk1"/>
              </a:buClr>
              <a:buSzPts val="1500"/>
              <a:buChar char="▪"/>
              <a:defRPr sz="1500"/>
            </a:lvl4pPr>
            <a:lvl5pPr indent="-317500" lvl="4" marL="2286000" algn="l">
              <a:lnSpc>
                <a:spcPct val="90000"/>
              </a:lnSpc>
              <a:spcBef>
                <a:spcPts val="500"/>
              </a:spcBef>
              <a:spcAft>
                <a:spcPts val="0"/>
              </a:spcAft>
              <a:buClr>
                <a:schemeClr val="dk1"/>
              </a:buClr>
              <a:buSzPts val="1400"/>
              <a:buChar char="▪"/>
              <a:defRPr sz="14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4" name="Google Shape;74;p30"/>
          <p:cNvSpPr txBox="1"/>
          <p:nvPr>
            <p:ph idx="4"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0"/>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 5 Color Blocks">
  <p:cSld name="Comparison - 5 Color Blocks">
    <p:spTree>
      <p:nvGrpSpPr>
        <p:cNvPr id="76" name="Shape 76"/>
        <p:cNvGrpSpPr/>
        <p:nvPr/>
      </p:nvGrpSpPr>
      <p:grpSpPr>
        <a:xfrm>
          <a:off x="0" y="0"/>
          <a:ext cx="0" cy="0"/>
          <a:chOff x="0" y="0"/>
          <a:chExt cx="0" cy="0"/>
        </a:xfrm>
      </p:grpSpPr>
      <p:pic>
        <p:nvPicPr>
          <p:cNvPr descr="Purdue Logo" id="77" name="Google Shape;77;p31"/>
          <p:cNvPicPr preferRelativeResize="0"/>
          <p:nvPr/>
        </p:nvPicPr>
        <p:blipFill rotWithShape="1">
          <a:blip r:embed="rId2">
            <a:alphaModFix/>
          </a:blip>
          <a:srcRect b="0" l="0" r="0" t="0"/>
          <a:stretch/>
        </p:blipFill>
        <p:spPr>
          <a:xfrm>
            <a:off x="446314" y="6227781"/>
            <a:ext cx="1803190" cy="322767"/>
          </a:xfrm>
          <a:prstGeom prst="rect">
            <a:avLst/>
          </a:prstGeom>
          <a:noFill/>
          <a:ln>
            <a:noFill/>
          </a:ln>
        </p:spPr>
      </p:pic>
      <p:sp>
        <p:nvSpPr>
          <p:cNvPr id="78" name="Google Shape;78;p31"/>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31"/>
          <p:cNvSpPr/>
          <p:nvPr/>
        </p:nvSpPr>
        <p:spPr>
          <a:xfrm>
            <a:off x="1008584" y="1660596"/>
            <a:ext cx="1918020" cy="436418"/>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100">
              <a:solidFill>
                <a:schemeClr val="lt1"/>
              </a:solidFill>
              <a:latin typeface="Libre Franklin Medium"/>
              <a:ea typeface="Libre Franklin Medium"/>
              <a:cs typeface="Libre Franklin Medium"/>
              <a:sym typeface="Libre Franklin Medium"/>
            </a:endParaRPr>
          </a:p>
        </p:txBody>
      </p:sp>
      <p:sp>
        <p:nvSpPr>
          <p:cNvPr id="80" name="Google Shape;80;p31"/>
          <p:cNvSpPr/>
          <p:nvPr/>
        </p:nvSpPr>
        <p:spPr>
          <a:xfrm>
            <a:off x="1011339" y="2160555"/>
            <a:ext cx="1915265" cy="3233502"/>
          </a:xfrm>
          <a:prstGeom prst="rect">
            <a:avLst/>
          </a:prstGeom>
          <a:solidFill>
            <a:srgbClr val="B9BBC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7F7F7F"/>
              </a:buClr>
              <a:buSzPts val="1200"/>
              <a:buFont typeface="Libre Franklin"/>
              <a:buNone/>
            </a:pPr>
            <a:r>
              <a:t/>
            </a:r>
            <a:endParaRPr sz="1200">
              <a:solidFill>
                <a:srgbClr val="000000"/>
              </a:solidFill>
              <a:latin typeface="Libre Franklin"/>
              <a:ea typeface="Libre Franklin"/>
              <a:cs typeface="Libre Franklin"/>
              <a:sym typeface="Libre Franklin"/>
            </a:endParaRPr>
          </a:p>
        </p:txBody>
      </p:sp>
      <p:sp>
        <p:nvSpPr>
          <p:cNvPr id="81" name="Google Shape;81;p31"/>
          <p:cNvSpPr/>
          <p:nvPr/>
        </p:nvSpPr>
        <p:spPr>
          <a:xfrm>
            <a:off x="3045437" y="1660596"/>
            <a:ext cx="1918020" cy="436418"/>
          </a:xfrm>
          <a:prstGeom prst="rect">
            <a:avLst/>
          </a:prstGeom>
          <a:solidFill>
            <a:srgbClr val="B4905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100">
              <a:solidFill>
                <a:schemeClr val="lt1"/>
              </a:solidFill>
              <a:latin typeface="Libre Franklin Medium"/>
              <a:ea typeface="Libre Franklin Medium"/>
              <a:cs typeface="Libre Franklin Medium"/>
              <a:sym typeface="Libre Franklin Medium"/>
            </a:endParaRPr>
          </a:p>
        </p:txBody>
      </p:sp>
      <p:sp>
        <p:nvSpPr>
          <p:cNvPr id="82" name="Google Shape;82;p31"/>
          <p:cNvSpPr/>
          <p:nvPr/>
        </p:nvSpPr>
        <p:spPr>
          <a:xfrm>
            <a:off x="3048192" y="2160555"/>
            <a:ext cx="1915265" cy="3233502"/>
          </a:xfrm>
          <a:prstGeom prst="rect">
            <a:avLst/>
          </a:prstGeom>
          <a:solidFill>
            <a:srgbClr val="E2D4B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7F7F7F"/>
              </a:buClr>
              <a:buSzPts val="1200"/>
              <a:buFont typeface="Libre Franklin"/>
              <a:buNone/>
            </a:pPr>
            <a:r>
              <a:t/>
            </a:r>
            <a:endParaRPr sz="1200">
              <a:solidFill>
                <a:srgbClr val="000000"/>
              </a:solidFill>
              <a:latin typeface="Libre Franklin"/>
              <a:ea typeface="Libre Franklin"/>
              <a:cs typeface="Libre Franklin"/>
              <a:sym typeface="Libre Franklin"/>
            </a:endParaRPr>
          </a:p>
        </p:txBody>
      </p:sp>
      <p:sp>
        <p:nvSpPr>
          <p:cNvPr id="83" name="Google Shape;83;p31"/>
          <p:cNvSpPr/>
          <p:nvPr/>
        </p:nvSpPr>
        <p:spPr>
          <a:xfrm>
            <a:off x="5082290" y="1660596"/>
            <a:ext cx="1918020" cy="436418"/>
          </a:xfrm>
          <a:prstGeom prst="rect">
            <a:avLst/>
          </a:prstGeom>
          <a:solidFill>
            <a:srgbClr val="9D959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100">
              <a:solidFill>
                <a:schemeClr val="lt1"/>
              </a:solidFill>
              <a:latin typeface="Libre Franklin Medium"/>
              <a:ea typeface="Libre Franklin Medium"/>
              <a:cs typeface="Libre Franklin Medium"/>
              <a:sym typeface="Libre Franklin Medium"/>
            </a:endParaRPr>
          </a:p>
        </p:txBody>
      </p:sp>
      <p:sp>
        <p:nvSpPr>
          <p:cNvPr id="84" name="Google Shape;84;p31"/>
          <p:cNvSpPr/>
          <p:nvPr/>
        </p:nvSpPr>
        <p:spPr>
          <a:xfrm>
            <a:off x="5085045" y="2160555"/>
            <a:ext cx="1915265" cy="3233502"/>
          </a:xfrm>
          <a:prstGeom prst="rect">
            <a:avLst/>
          </a:prstGeom>
          <a:solidFill>
            <a:srgbClr val="DADCE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7F7F7F"/>
              </a:buClr>
              <a:buSzPts val="1200"/>
              <a:buFont typeface="Libre Franklin"/>
              <a:buNone/>
            </a:pPr>
            <a:r>
              <a:t/>
            </a:r>
            <a:endParaRPr sz="1200">
              <a:solidFill>
                <a:srgbClr val="000000"/>
              </a:solidFill>
              <a:latin typeface="Libre Franklin"/>
              <a:ea typeface="Libre Franklin"/>
              <a:cs typeface="Libre Franklin"/>
              <a:sym typeface="Libre Franklin"/>
            </a:endParaRPr>
          </a:p>
        </p:txBody>
      </p:sp>
      <p:sp>
        <p:nvSpPr>
          <p:cNvPr id="85" name="Google Shape;85;p31"/>
          <p:cNvSpPr/>
          <p:nvPr/>
        </p:nvSpPr>
        <p:spPr>
          <a:xfrm>
            <a:off x="7119143" y="1660596"/>
            <a:ext cx="1918020" cy="436418"/>
          </a:xfrm>
          <a:prstGeom prst="rect">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100">
              <a:solidFill>
                <a:schemeClr val="lt1"/>
              </a:solidFill>
              <a:latin typeface="Libre Franklin Medium"/>
              <a:ea typeface="Libre Franklin Medium"/>
              <a:cs typeface="Libre Franklin Medium"/>
              <a:sym typeface="Libre Franklin Medium"/>
            </a:endParaRPr>
          </a:p>
        </p:txBody>
      </p:sp>
      <p:sp>
        <p:nvSpPr>
          <p:cNvPr id="86" name="Google Shape;86;p31"/>
          <p:cNvSpPr/>
          <p:nvPr/>
        </p:nvSpPr>
        <p:spPr>
          <a:xfrm>
            <a:off x="7121898" y="2160555"/>
            <a:ext cx="1915265" cy="3233502"/>
          </a:xfrm>
          <a:prstGeom prst="rect">
            <a:avLst/>
          </a:prstGeom>
          <a:solidFill>
            <a:srgbClr val="C3BFBE"/>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7F7F7F"/>
              </a:buClr>
              <a:buSzPts val="1200"/>
              <a:buFont typeface="Libre Franklin"/>
              <a:buNone/>
            </a:pPr>
            <a:r>
              <a:t/>
            </a:r>
            <a:endParaRPr sz="1200">
              <a:solidFill>
                <a:srgbClr val="000000"/>
              </a:solidFill>
              <a:latin typeface="Libre Franklin"/>
              <a:ea typeface="Libre Franklin"/>
              <a:cs typeface="Libre Franklin"/>
              <a:sym typeface="Libre Franklin"/>
            </a:endParaRPr>
          </a:p>
        </p:txBody>
      </p:sp>
      <p:sp>
        <p:nvSpPr>
          <p:cNvPr id="87" name="Google Shape;87;p31"/>
          <p:cNvSpPr/>
          <p:nvPr/>
        </p:nvSpPr>
        <p:spPr>
          <a:xfrm>
            <a:off x="9155998" y="1660596"/>
            <a:ext cx="1918020" cy="436418"/>
          </a:xfrm>
          <a:prstGeom prst="rect">
            <a:avLst/>
          </a:prstGeom>
          <a:solidFill>
            <a:srgbClr val="9698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100">
              <a:solidFill>
                <a:schemeClr val="lt1"/>
              </a:solidFill>
              <a:latin typeface="Libre Franklin Medium"/>
              <a:ea typeface="Libre Franklin Medium"/>
              <a:cs typeface="Libre Franklin Medium"/>
              <a:sym typeface="Libre Franklin Medium"/>
            </a:endParaRPr>
          </a:p>
        </p:txBody>
      </p:sp>
      <p:sp>
        <p:nvSpPr>
          <p:cNvPr id="88" name="Google Shape;88;p31"/>
          <p:cNvSpPr/>
          <p:nvPr/>
        </p:nvSpPr>
        <p:spPr>
          <a:xfrm>
            <a:off x="9158753" y="2160555"/>
            <a:ext cx="1915265" cy="3233502"/>
          </a:xfrm>
          <a:prstGeom prst="rect">
            <a:avLst/>
          </a:prstGeom>
          <a:solidFill>
            <a:srgbClr val="DCDCD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7F7F7F"/>
              </a:buClr>
              <a:buSzPts val="1200"/>
              <a:buFont typeface="Libre Franklin"/>
              <a:buNone/>
            </a:pPr>
            <a:r>
              <a:t/>
            </a:r>
            <a:endParaRPr sz="1200">
              <a:solidFill>
                <a:srgbClr val="000000"/>
              </a:solidFill>
              <a:latin typeface="Libre Franklin"/>
              <a:ea typeface="Libre Franklin"/>
              <a:cs typeface="Libre Franklin"/>
              <a:sym typeface="Libre Franklin"/>
            </a:endParaRPr>
          </a:p>
        </p:txBody>
      </p:sp>
      <p:sp>
        <p:nvSpPr>
          <p:cNvPr id="89" name="Google Shape;89;p31"/>
          <p:cNvSpPr txBox="1"/>
          <p:nvPr>
            <p:ph idx="1" type="body"/>
          </p:nvPr>
        </p:nvSpPr>
        <p:spPr>
          <a:xfrm>
            <a:off x="1008584" y="1783909"/>
            <a:ext cx="1918018" cy="22050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0"/>
              </a:spcBef>
              <a:spcAft>
                <a:spcPts val="0"/>
              </a:spcAft>
              <a:buClr>
                <a:schemeClr val="lt1"/>
              </a:buClr>
              <a:buSzPts val="1200"/>
              <a:buFont typeface="Libre Franklin Medium"/>
              <a:buNone/>
              <a:defRPr sz="1200">
                <a:solidFill>
                  <a:schemeClr val="lt1"/>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 name="Google Shape;90;p31"/>
          <p:cNvSpPr txBox="1"/>
          <p:nvPr>
            <p:ph idx="2" type="body"/>
          </p:nvPr>
        </p:nvSpPr>
        <p:spPr>
          <a:xfrm>
            <a:off x="3045438" y="1768552"/>
            <a:ext cx="1918018" cy="22050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0"/>
              </a:spcBef>
              <a:spcAft>
                <a:spcPts val="0"/>
              </a:spcAft>
              <a:buClr>
                <a:schemeClr val="lt1"/>
              </a:buClr>
              <a:buSzPts val="1200"/>
              <a:buFont typeface="Libre Franklin Medium"/>
              <a:buNone/>
              <a:defRPr sz="1200">
                <a:solidFill>
                  <a:schemeClr val="lt1"/>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 name="Google Shape;91;p31"/>
          <p:cNvSpPr txBox="1"/>
          <p:nvPr>
            <p:ph idx="3" type="body"/>
          </p:nvPr>
        </p:nvSpPr>
        <p:spPr>
          <a:xfrm>
            <a:off x="5082291" y="1768552"/>
            <a:ext cx="1918018" cy="22050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0"/>
              </a:spcBef>
              <a:spcAft>
                <a:spcPts val="0"/>
              </a:spcAft>
              <a:buClr>
                <a:schemeClr val="lt1"/>
              </a:buClr>
              <a:buSzPts val="1200"/>
              <a:buFont typeface="Libre Franklin Medium"/>
              <a:buNone/>
              <a:defRPr sz="1200">
                <a:solidFill>
                  <a:schemeClr val="lt1"/>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 name="Google Shape;92;p31"/>
          <p:cNvSpPr txBox="1"/>
          <p:nvPr>
            <p:ph idx="4" type="body"/>
          </p:nvPr>
        </p:nvSpPr>
        <p:spPr>
          <a:xfrm>
            <a:off x="7119145" y="1768552"/>
            <a:ext cx="1918018" cy="22050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0"/>
              </a:spcBef>
              <a:spcAft>
                <a:spcPts val="0"/>
              </a:spcAft>
              <a:buClr>
                <a:schemeClr val="lt1"/>
              </a:buClr>
              <a:buSzPts val="1200"/>
              <a:buFont typeface="Libre Franklin Medium"/>
              <a:buNone/>
              <a:defRPr sz="1200">
                <a:solidFill>
                  <a:schemeClr val="lt1"/>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31"/>
          <p:cNvSpPr txBox="1"/>
          <p:nvPr>
            <p:ph idx="5" type="body"/>
          </p:nvPr>
        </p:nvSpPr>
        <p:spPr>
          <a:xfrm>
            <a:off x="9156000" y="1770870"/>
            <a:ext cx="1918018" cy="220506"/>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0"/>
              </a:spcBef>
              <a:spcAft>
                <a:spcPts val="0"/>
              </a:spcAft>
              <a:buClr>
                <a:schemeClr val="lt1"/>
              </a:buClr>
              <a:buSzPts val="1200"/>
              <a:buFont typeface="Libre Franklin Medium"/>
              <a:buNone/>
              <a:defRPr sz="1200">
                <a:solidFill>
                  <a:schemeClr val="lt1"/>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 name="Google Shape;94;p31"/>
          <p:cNvSpPr txBox="1"/>
          <p:nvPr>
            <p:ph idx="6" type="body"/>
          </p:nvPr>
        </p:nvSpPr>
        <p:spPr>
          <a:xfrm>
            <a:off x="1117982" y="2312717"/>
            <a:ext cx="1658269" cy="295802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200"/>
              <a:buNone/>
              <a:defRPr sz="12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5" name="Google Shape;95;p31"/>
          <p:cNvSpPr txBox="1"/>
          <p:nvPr>
            <p:ph idx="7" type="body"/>
          </p:nvPr>
        </p:nvSpPr>
        <p:spPr>
          <a:xfrm>
            <a:off x="3175312" y="2299864"/>
            <a:ext cx="1658269" cy="295802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200"/>
              <a:buNone/>
              <a:defRPr sz="12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6" name="Google Shape;96;p31"/>
          <p:cNvSpPr txBox="1"/>
          <p:nvPr>
            <p:ph idx="8" type="body"/>
          </p:nvPr>
        </p:nvSpPr>
        <p:spPr>
          <a:xfrm>
            <a:off x="5212165" y="2298292"/>
            <a:ext cx="1658269" cy="295802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200"/>
              <a:buNone/>
              <a:defRPr sz="12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7" name="Google Shape;97;p31"/>
          <p:cNvSpPr txBox="1"/>
          <p:nvPr>
            <p:ph idx="9" type="body"/>
          </p:nvPr>
        </p:nvSpPr>
        <p:spPr>
          <a:xfrm>
            <a:off x="7249018" y="2298292"/>
            <a:ext cx="1658269" cy="295802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200"/>
              <a:buNone/>
              <a:defRPr sz="12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8" name="Google Shape;98;p31"/>
          <p:cNvSpPr txBox="1"/>
          <p:nvPr>
            <p:ph idx="13" type="body"/>
          </p:nvPr>
        </p:nvSpPr>
        <p:spPr>
          <a:xfrm>
            <a:off x="9285873" y="2312717"/>
            <a:ext cx="1658269" cy="295802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200"/>
              <a:buNone/>
              <a:defRPr sz="12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9" name="Google Shape;99;p31"/>
          <p:cNvSpPr txBox="1"/>
          <p:nvPr>
            <p:ph idx="14"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A5A5A5"/>
              </a:buClr>
              <a:buSzPts val="2200"/>
              <a:buNone/>
              <a:defRPr sz="2200">
                <a:solidFill>
                  <a:srgbClr val="A5A5A5"/>
                </a:solidFill>
                <a:latin typeface="Libre Franklin Medium"/>
                <a:ea typeface="Libre Franklin Medium"/>
                <a:cs typeface="Libre Franklin Medium"/>
                <a:sym typeface="Libre Franklin Medium"/>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 name="Google Shape;100;p31"/>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2"/>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800"/>
              <a:buFont typeface="Libre Franklin Medium"/>
              <a:buNone/>
              <a:defRPr b="0" i="1" sz="4800" u="none" cap="none" strike="noStrike">
                <a:solidFill>
                  <a:schemeClr val="dk1"/>
                </a:solidFill>
                <a:latin typeface="Libre Franklin Medium"/>
                <a:ea typeface="Libre Franklin Medium"/>
                <a:cs typeface="Libre Franklin Medium"/>
                <a:sym typeface="Libre Franklin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2"/>
          <p:cNvSpPr txBox="1"/>
          <p:nvPr>
            <p:ph idx="1" type="body"/>
          </p:nvPr>
        </p:nvSpPr>
        <p:spPr>
          <a:xfrm>
            <a:off x="468086" y="1192696"/>
            <a:ext cx="11266714" cy="4837991"/>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90000"/>
              </a:lnSpc>
              <a:spcBef>
                <a:spcPts val="1000"/>
              </a:spcBef>
              <a:spcAft>
                <a:spcPts val="0"/>
              </a:spcAft>
              <a:buClr>
                <a:schemeClr val="dk1"/>
              </a:buClr>
              <a:buSzPts val="2000"/>
              <a:buFont typeface="Noto Sans Symbols"/>
              <a:buChar char="▪"/>
              <a:defRPr b="0" i="0" sz="2000" u="none" cap="none" strike="noStrike">
                <a:solidFill>
                  <a:schemeClr val="dk1"/>
                </a:solidFill>
                <a:latin typeface="Libre Franklin"/>
                <a:ea typeface="Libre Franklin"/>
                <a:cs typeface="Libre Franklin"/>
                <a:sym typeface="Libre Franklin"/>
              </a:defRPr>
            </a:lvl1pPr>
            <a:lvl2pPr indent="-342900" lvl="1" marL="914400" marR="0" rtl="0" algn="l">
              <a:lnSpc>
                <a:spcPct val="90000"/>
              </a:lnSpc>
              <a:spcBef>
                <a:spcPts val="500"/>
              </a:spcBef>
              <a:spcAft>
                <a:spcPts val="0"/>
              </a:spcAft>
              <a:buClr>
                <a:schemeClr val="dk1"/>
              </a:buClr>
              <a:buSzPts val="1800"/>
              <a:buFont typeface="Noto Sans Symbols"/>
              <a:buChar char="▪"/>
              <a:defRPr b="0" i="0" sz="1800" u="none" cap="none" strike="noStrike">
                <a:solidFill>
                  <a:schemeClr val="dk1"/>
                </a:solidFill>
                <a:latin typeface="Libre Franklin"/>
                <a:ea typeface="Libre Franklin"/>
                <a:cs typeface="Libre Franklin"/>
                <a:sym typeface="Libre Franklin"/>
              </a:defRPr>
            </a:lvl2pPr>
            <a:lvl3pPr indent="-330200" lvl="2" marL="1371600" marR="0" rtl="0" algn="l">
              <a:lnSpc>
                <a:spcPct val="90000"/>
              </a:lnSpc>
              <a:spcBef>
                <a:spcPts val="500"/>
              </a:spcBef>
              <a:spcAft>
                <a:spcPts val="0"/>
              </a:spcAft>
              <a:buClr>
                <a:schemeClr val="dk1"/>
              </a:buClr>
              <a:buSzPts val="1600"/>
              <a:buFont typeface="Noto Sans Symbols"/>
              <a:buChar char="▪"/>
              <a:defRPr b="0" i="0" sz="1600" u="none" cap="none" strike="noStrike">
                <a:solidFill>
                  <a:schemeClr val="dk1"/>
                </a:solidFill>
                <a:latin typeface="Libre Franklin"/>
                <a:ea typeface="Libre Franklin"/>
                <a:cs typeface="Libre Franklin"/>
                <a:sym typeface="Libre Franklin"/>
              </a:defRPr>
            </a:lvl3pPr>
            <a:lvl4pPr indent="-323850" lvl="3" marL="1828800" marR="0" rtl="0" algn="l">
              <a:lnSpc>
                <a:spcPct val="90000"/>
              </a:lnSpc>
              <a:spcBef>
                <a:spcPts val="500"/>
              </a:spcBef>
              <a:spcAft>
                <a:spcPts val="0"/>
              </a:spcAft>
              <a:buClr>
                <a:schemeClr val="dk1"/>
              </a:buClr>
              <a:buSzPts val="1500"/>
              <a:buFont typeface="Noto Sans Symbols"/>
              <a:buChar char="▪"/>
              <a:defRPr b="0" i="0" sz="1500" u="none" cap="none" strike="noStrike">
                <a:solidFill>
                  <a:schemeClr val="dk1"/>
                </a:solidFill>
                <a:latin typeface="Libre Franklin"/>
                <a:ea typeface="Libre Franklin"/>
                <a:cs typeface="Libre Franklin"/>
                <a:sym typeface="Libre Franklin"/>
              </a:defRPr>
            </a:lvl4pPr>
            <a:lvl5pPr indent="-317500" lvl="4" marL="2286000" marR="0" rtl="0" algn="l">
              <a:lnSpc>
                <a:spcPct val="90000"/>
              </a:lnSpc>
              <a:spcBef>
                <a:spcPts val="500"/>
              </a:spcBef>
              <a:spcAft>
                <a:spcPts val="0"/>
              </a:spcAft>
              <a:buClr>
                <a:schemeClr val="dk1"/>
              </a:buClr>
              <a:buSzPts val="1400"/>
              <a:buFont typeface="Noto Sans Symbols"/>
              <a:buChar char="▪"/>
              <a:defRPr b="0" i="0" sz="1400" u="none" cap="none" strike="noStrike">
                <a:solidFill>
                  <a:schemeClr val="dk1"/>
                </a:solidFill>
                <a:latin typeface="Libre Franklin"/>
                <a:ea typeface="Libre Franklin"/>
                <a:cs typeface="Libre Franklin"/>
                <a:sym typeface="Libre Franklin"/>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ibre Franklin"/>
                <a:ea typeface="Libre Franklin"/>
                <a:cs typeface="Libre Franklin"/>
                <a:sym typeface="Libre Franklin"/>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ibre Franklin"/>
                <a:ea typeface="Libre Franklin"/>
                <a:cs typeface="Libre Franklin"/>
                <a:sym typeface="Libre Franklin"/>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ibre Franklin"/>
                <a:ea typeface="Libre Franklin"/>
                <a:cs typeface="Libre Franklin"/>
                <a:sym typeface="Libre Franklin"/>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ibre Franklin"/>
                <a:ea typeface="Libre Franklin"/>
                <a:cs typeface="Libre Franklin"/>
                <a:sym typeface="Libre Franklin"/>
              </a:defRPr>
            </a:lvl9pPr>
          </a:lstStyle>
          <a:p/>
        </p:txBody>
      </p:sp>
      <p:sp>
        <p:nvSpPr>
          <p:cNvPr id="12" name="Google Shape;12;p22"/>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Libre Franklin"/>
                <a:ea typeface="Libre Franklin"/>
                <a:cs typeface="Libre Franklin"/>
                <a:sym typeface="Libre Franklin"/>
              </a:defRPr>
            </a:lvl1pPr>
            <a:lvl2pPr indent="0" lvl="1" marL="0" marR="0" rtl="0" algn="r">
              <a:spcBef>
                <a:spcPts val="0"/>
              </a:spcBef>
              <a:buNone/>
              <a:defRPr b="0" i="0" sz="1200" u="none" cap="none" strike="noStrike">
                <a:solidFill>
                  <a:srgbClr val="888888"/>
                </a:solidFill>
                <a:latin typeface="Libre Franklin"/>
                <a:ea typeface="Libre Franklin"/>
                <a:cs typeface="Libre Franklin"/>
                <a:sym typeface="Libre Franklin"/>
              </a:defRPr>
            </a:lvl2pPr>
            <a:lvl3pPr indent="0" lvl="2" marL="0" marR="0" rtl="0" algn="r">
              <a:spcBef>
                <a:spcPts val="0"/>
              </a:spcBef>
              <a:buNone/>
              <a:defRPr b="0" i="0" sz="1200" u="none" cap="none" strike="noStrike">
                <a:solidFill>
                  <a:srgbClr val="888888"/>
                </a:solidFill>
                <a:latin typeface="Libre Franklin"/>
                <a:ea typeface="Libre Franklin"/>
                <a:cs typeface="Libre Franklin"/>
                <a:sym typeface="Libre Franklin"/>
              </a:defRPr>
            </a:lvl3pPr>
            <a:lvl4pPr indent="0" lvl="3" marL="0" marR="0" rtl="0" algn="r">
              <a:spcBef>
                <a:spcPts val="0"/>
              </a:spcBef>
              <a:buNone/>
              <a:defRPr b="0" i="0" sz="1200" u="none" cap="none" strike="noStrike">
                <a:solidFill>
                  <a:srgbClr val="888888"/>
                </a:solidFill>
                <a:latin typeface="Libre Franklin"/>
                <a:ea typeface="Libre Franklin"/>
                <a:cs typeface="Libre Franklin"/>
                <a:sym typeface="Libre Franklin"/>
              </a:defRPr>
            </a:lvl4pPr>
            <a:lvl5pPr indent="0" lvl="4" marL="0" marR="0" rtl="0" algn="r">
              <a:spcBef>
                <a:spcPts val="0"/>
              </a:spcBef>
              <a:buNone/>
              <a:defRPr b="0" i="0" sz="1200" u="none" cap="none" strike="noStrike">
                <a:solidFill>
                  <a:srgbClr val="888888"/>
                </a:solidFill>
                <a:latin typeface="Libre Franklin"/>
                <a:ea typeface="Libre Franklin"/>
                <a:cs typeface="Libre Franklin"/>
                <a:sym typeface="Libre Franklin"/>
              </a:defRPr>
            </a:lvl5pPr>
            <a:lvl6pPr indent="0" lvl="5" marL="0" marR="0" rtl="0" algn="r">
              <a:spcBef>
                <a:spcPts val="0"/>
              </a:spcBef>
              <a:buNone/>
              <a:defRPr b="0" i="0" sz="1200" u="none" cap="none" strike="noStrike">
                <a:solidFill>
                  <a:srgbClr val="888888"/>
                </a:solidFill>
                <a:latin typeface="Libre Franklin"/>
                <a:ea typeface="Libre Franklin"/>
                <a:cs typeface="Libre Franklin"/>
                <a:sym typeface="Libre Franklin"/>
              </a:defRPr>
            </a:lvl6pPr>
            <a:lvl7pPr indent="0" lvl="6" marL="0" marR="0" rtl="0" algn="r">
              <a:spcBef>
                <a:spcPts val="0"/>
              </a:spcBef>
              <a:buNone/>
              <a:defRPr b="0" i="0" sz="1200" u="none" cap="none" strike="noStrike">
                <a:solidFill>
                  <a:srgbClr val="888888"/>
                </a:solidFill>
                <a:latin typeface="Libre Franklin"/>
                <a:ea typeface="Libre Franklin"/>
                <a:cs typeface="Libre Franklin"/>
                <a:sym typeface="Libre Franklin"/>
              </a:defRPr>
            </a:lvl7pPr>
            <a:lvl8pPr indent="0" lvl="7" marL="0" marR="0" rtl="0" algn="r">
              <a:spcBef>
                <a:spcPts val="0"/>
              </a:spcBef>
              <a:buNone/>
              <a:defRPr b="0" i="0" sz="1200" u="none" cap="none" strike="noStrike">
                <a:solidFill>
                  <a:srgbClr val="888888"/>
                </a:solidFill>
                <a:latin typeface="Libre Franklin"/>
                <a:ea typeface="Libre Franklin"/>
                <a:cs typeface="Libre Franklin"/>
                <a:sym typeface="Libre Franklin"/>
              </a:defRPr>
            </a:lvl8pPr>
            <a:lvl9pPr indent="0" lvl="8" marL="0" marR="0" rtl="0" algn="r">
              <a:spcBef>
                <a:spcPts val="0"/>
              </a:spcBef>
              <a:buNone/>
              <a:defRPr b="0" i="0" sz="1200" u="none" cap="none" strike="noStrike">
                <a:solidFill>
                  <a:srgbClr val="888888"/>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1"/>
          <p:cNvSpPr txBox="1"/>
          <p:nvPr>
            <p:ph type="title"/>
          </p:nvPr>
        </p:nvSpPr>
        <p:spPr>
          <a:xfrm>
            <a:off x="1023250" y="1714498"/>
            <a:ext cx="10881900" cy="8835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5300"/>
              <a:buFont typeface="Libre Franklin Medium"/>
              <a:buNone/>
            </a:pPr>
            <a:r>
              <a:rPr i="0" lang="en-US" sz="4500"/>
              <a:t>Assignment 1: </a:t>
            </a:r>
            <a:r>
              <a:rPr i="0" lang="en-US" sz="4500">
                <a:solidFill>
                  <a:srgbClr val="00FF00"/>
                </a:solidFill>
              </a:rPr>
              <a:t>Analyzing the Superstore</a:t>
            </a:r>
            <a:endParaRPr sz="4600"/>
          </a:p>
        </p:txBody>
      </p:sp>
      <p:sp>
        <p:nvSpPr>
          <p:cNvPr id="255" name="Google Shape;255;p1"/>
          <p:cNvSpPr txBox="1"/>
          <p:nvPr>
            <p:ph idx="1" type="body"/>
          </p:nvPr>
        </p:nvSpPr>
        <p:spPr>
          <a:xfrm>
            <a:off x="1023257" y="2629338"/>
            <a:ext cx="7763458" cy="4492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2"/>
              </a:buClr>
              <a:buSzPts val="2400"/>
              <a:buFont typeface="Libre Franklin"/>
              <a:buNone/>
            </a:pPr>
            <a:r>
              <a:rPr lang="en-US" sz="2500"/>
              <a:t>Group: </a:t>
            </a:r>
            <a:r>
              <a:rPr lang="en-US" sz="2500">
                <a:solidFill>
                  <a:srgbClr val="00FF00"/>
                </a:solidFill>
              </a:rPr>
              <a:t>Data Ninjas 3</a:t>
            </a:r>
            <a:endParaRPr sz="2500"/>
          </a:p>
        </p:txBody>
      </p:sp>
      <p:sp>
        <p:nvSpPr>
          <p:cNvPr id="256" name="Google Shape;256;p1"/>
          <p:cNvSpPr txBox="1"/>
          <p:nvPr>
            <p:ph idx="2" type="body"/>
          </p:nvPr>
        </p:nvSpPr>
        <p:spPr>
          <a:xfrm>
            <a:off x="1023257" y="3107129"/>
            <a:ext cx="7763458" cy="449263"/>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2"/>
              </a:buClr>
              <a:buSzPts val="1600"/>
              <a:buFont typeface="Libre Franklin"/>
              <a:buNone/>
            </a:pPr>
            <a:r>
              <a:rPr lang="en-US"/>
              <a:t>July 2025</a:t>
            </a:r>
            <a:endParaRPr/>
          </a:p>
        </p:txBody>
      </p:sp>
      <p:sp>
        <p:nvSpPr>
          <p:cNvPr id="257" name="Google Shape;257;p1"/>
          <p:cNvSpPr txBox="1"/>
          <p:nvPr/>
        </p:nvSpPr>
        <p:spPr>
          <a:xfrm>
            <a:off x="1023257" y="448846"/>
            <a:ext cx="9808866" cy="44926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2"/>
              </a:buClr>
              <a:buSzPts val="2400"/>
              <a:buFont typeface="Libre Franklin"/>
              <a:buNone/>
            </a:pPr>
            <a:r>
              <a:rPr b="1" i="0" lang="en-US" sz="2400" u="none" cap="none" strike="noStrike">
                <a:solidFill>
                  <a:schemeClr val="lt2"/>
                </a:solidFill>
                <a:latin typeface="Libre Franklin"/>
                <a:ea typeface="Libre Franklin"/>
                <a:cs typeface="Libre Franklin"/>
                <a:sym typeface="Libre Franklin"/>
              </a:rPr>
              <a:t>Summer MGMT 59000: AI-Assisted Big Data Analytics in the Cloud</a:t>
            </a:r>
            <a:endParaRPr/>
          </a:p>
        </p:txBody>
      </p:sp>
      <p:sp>
        <p:nvSpPr>
          <p:cNvPr id="258" name="Google Shape;258;p1"/>
          <p:cNvSpPr txBox="1"/>
          <p:nvPr/>
        </p:nvSpPr>
        <p:spPr>
          <a:xfrm>
            <a:off x="4514909" y="3686932"/>
            <a:ext cx="3098758" cy="3142976"/>
          </a:xfrm>
          <a:prstGeom prst="rect">
            <a:avLst/>
          </a:prstGeom>
          <a:noFill/>
          <a:ln>
            <a:noFill/>
          </a:ln>
        </p:spPr>
        <p:txBody>
          <a:bodyPr anchorCtr="0" anchor="t" bIns="45700" lIns="91425" spcFirstLastPara="1" rIns="91425" wrap="square" tIns="45700">
            <a:spAutoFit/>
          </a:bodyPr>
          <a:lstStyle/>
          <a:p>
            <a:pPr indent="0" lvl="0" marL="0" marR="0" rtl="0" algn="l">
              <a:lnSpc>
                <a:spcPct val="170000"/>
              </a:lnSpc>
              <a:spcBef>
                <a:spcPts val="0"/>
              </a:spcBef>
              <a:spcAft>
                <a:spcPts val="0"/>
              </a:spcAft>
              <a:buNone/>
            </a:pPr>
            <a:r>
              <a:rPr b="0" i="0" lang="en-US" sz="2400" u="none" cap="none" strike="noStrike">
                <a:solidFill>
                  <a:srgbClr val="FFF2C4"/>
                </a:solidFill>
                <a:latin typeface="Century Gothic"/>
                <a:ea typeface="Century Gothic"/>
                <a:cs typeface="Century Gothic"/>
                <a:sym typeface="Century Gothic"/>
              </a:rPr>
              <a:t>Fazecas, James</a:t>
            </a:r>
            <a:endParaRPr/>
          </a:p>
          <a:p>
            <a:pPr indent="0" lvl="0" marL="0" marR="0" rtl="0" algn="l">
              <a:lnSpc>
                <a:spcPct val="170000"/>
              </a:lnSpc>
              <a:spcBef>
                <a:spcPts val="0"/>
              </a:spcBef>
              <a:spcAft>
                <a:spcPts val="0"/>
              </a:spcAft>
              <a:buNone/>
            </a:pPr>
            <a:r>
              <a:rPr b="0" i="0" lang="en-US" sz="2400" u="none" cap="none" strike="noStrike">
                <a:solidFill>
                  <a:srgbClr val="FFF2C4"/>
                </a:solidFill>
                <a:latin typeface="Century Gothic"/>
                <a:ea typeface="Century Gothic"/>
                <a:cs typeface="Century Gothic"/>
                <a:sym typeface="Century Gothic"/>
              </a:rPr>
              <a:t>Wang, Yuxiao</a:t>
            </a:r>
            <a:endParaRPr b="0" i="0" sz="2400" u="none" cap="none" strike="noStrike">
              <a:solidFill>
                <a:srgbClr val="FFF2C4"/>
              </a:solidFill>
              <a:latin typeface="Century Gothic"/>
              <a:ea typeface="Century Gothic"/>
              <a:cs typeface="Century Gothic"/>
              <a:sym typeface="Century Gothic"/>
            </a:endParaRPr>
          </a:p>
          <a:p>
            <a:pPr indent="0" lvl="0" marL="0" marR="0" rtl="0" algn="l">
              <a:lnSpc>
                <a:spcPct val="170000"/>
              </a:lnSpc>
              <a:spcBef>
                <a:spcPts val="0"/>
              </a:spcBef>
              <a:spcAft>
                <a:spcPts val="0"/>
              </a:spcAft>
              <a:buNone/>
            </a:pPr>
            <a:r>
              <a:rPr b="0" i="0" lang="en-US" sz="2400" u="none" cap="none" strike="noStrike">
                <a:solidFill>
                  <a:srgbClr val="FFF2C4"/>
                </a:solidFill>
                <a:latin typeface="Century Gothic"/>
                <a:ea typeface="Century Gothic"/>
                <a:cs typeface="Century Gothic"/>
                <a:sym typeface="Century Gothic"/>
              </a:rPr>
              <a:t>Williams, Kyasha</a:t>
            </a:r>
            <a:endParaRPr/>
          </a:p>
          <a:p>
            <a:pPr indent="0" lvl="0" marL="0" marR="0" rtl="0" algn="l">
              <a:lnSpc>
                <a:spcPct val="170000"/>
              </a:lnSpc>
              <a:spcBef>
                <a:spcPts val="0"/>
              </a:spcBef>
              <a:spcAft>
                <a:spcPts val="0"/>
              </a:spcAft>
              <a:buNone/>
            </a:pPr>
            <a:r>
              <a:rPr b="0" i="0" lang="en-US" sz="2400" u="none" cap="none" strike="noStrike">
                <a:solidFill>
                  <a:srgbClr val="FFF2C4"/>
                </a:solidFill>
                <a:latin typeface="Century Gothic"/>
                <a:ea typeface="Century Gothic"/>
                <a:cs typeface="Century Gothic"/>
                <a:sym typeface="Century Gothic"/>
              </a:rPr>
              <a:t>Yudanin, Michael</a:t>
            </a:r>
            <a:endParaRPr/>
          </a:p>
          <a:p>
            <a:pPr indent="0" lvl="0" marL="0" marR="0" rtl="0" algn="l">
              <a:lnSpc>
                <a:spcPct val="170000"/>
              </a:lnSpc>
              <a:spcBef>
                <a:spcPts val="0"/>
              </a:spcBef>
              <a:spcAft>
                <a:spcPts val="0"/>
              </a:spcAft>
              <a:buNone/>
            </a:pPr>
            <a:r>
              <a:rPr b="0" i="0" lang="en-US" sz="2400" u="none" cap="none" strike="noStrike">
                <a:solidFill>
                  <a:srgbClr val="FFF2C4"/>
                </a:solidFill>
                <a:latin typeface="Century Gothic"/>
                <a:ea typeface="Century Gothic"/>
                <a:cs typeface="Century Gothic"/>
                <a:sym typeface="Century Gothic"/>
              </a:rPr>
              <a:t>Zaharakis, Dino</a:t>
            </a:r>
            <a:endParaRPr/>
          </a:p>
        </p:txBody>
      </p:sp>
      <p:pic>
        <p:nvPicPr>
          <p:cNvPr id="259" name="Google Shape;259;p1"/>
          <p:cNvPicPr preferRelativeResize="0"/>
          <p:nvPr/>
        </p:nvPicPr>
        <p:blipFill rotWithShape="1">
          <a:blip r:embed="rId3">
            <a:alphaModFix/>
          </a:blip>
          <a:srcRect b="15907" l="0" r="0" t="13824"/>
          <a:stretch/>
        </p:blipFill>
        <p:spPr>
          <a:xfrm>
            <a:off x="7139868" y="3307976"/>
            <a:ext cx="5052132" cy="35500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370af33ef97_12_9"/>
          <p:cNvSpPr txBox="1"/>
          <p:nvPr>
            <p:ph idx="1" type="body"/>
          </p:nvPr>
        </p:nvSpPr>
        <p:spPr>
          <a:xfrm>
            <a:off x="457200" y="954291"/>
            <a:ext cx="11277600" cy="365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Customer Segmentation</a:t>
            </a:r>
            <a:endParaRPr/>
          </a:p>
        </p:txBody>
      </p:sp>
      <p:sp>
        <p:nvSpPr>
          <p:cNvPr id="346" name="Google Shape;346;g370af33ef97_12_9"/>
          <p:cNvSpPr txBox="1"/>
          <p:nvPr>
            <p:ph idx="2" type="body"/>
          </p:nvPr>
        </p:nvSpPr>
        <p:spPr>
          <a:xfrm>
            <a:off x="457199" y="1543324"/>
            <a:ext cx="11266800" cy="4454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 </a:t>
            </a:r>
            <a:endParaRPr/>
          </a:p>
        </p:txBody>
      </p:sp>
      <p:sp>
        <p:nvSpPr>
          <p:cNvPr id="347" name="Google Shape;347;g370af33ef97_12_9"/>
          <p:cNvSpPr txBox="1"/>
          <p:nvPr>
            <p:ph type="title"/>
          </p:nvPr>
        </p:nvSpPr>
        <p:spPr>
          <a:xfrm>
            <a:off x="468086" y="385004"/>
            <a:ext cx="11266800" cy="588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Clr>
                <a:schemeClr val="dk1"/>
              </a:buClr>
              <a:buSzPts val="990"/>
              <a:buFont typeface="Arial"/>
              <a:buNone/>
            </a:pPr>
            <a:r>
              <a:rPr lang="en-US"/>
              <a:t>Customer Behavior Analyst</a:t>
            </a:r>
            <a:endParaRPr/>
          </a:p>
        </p:txBody>
      </p:sp>
      <p:sp>
        <p:nvSpPr>
          <p:cNvPr id="348" name="Google Shape;348;g370af33ef97_12_9"/>
          <p:cNvSpPr txBox="1"/>
          <p:nvPr>
            <p:ph idx="12" type="sldNum"/>
          </p:nvPr>
        </p:nvSpPr>
        <p:spPr>
          <a:xfrm>
            <a:off x="10634663" y="6290433"/>
            <a:ext cx="1100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49" name="Google Shape;349;g370af33ef97_12_9" title="unique_customers_in_location, total_orders_in_location, total_sales_in_location, total_profit_in_location, avg_sales_per_order_in_location by region.png"/>
          <p:cNvPicPr preferRelativeResize="0"/>
          <p:nvPr/>
        </p:nvPicPr>
        <p:blipFill>
          <a:blip r:embed="rId3">
            <a:alphaModFix/>
          </a:blip>
          <a:stretch>
            <a:fillRect/>
          </a:stretch>
        </p:blipFill>
        <p:spPr>
          <a:xfrm>
            <a:off x="457200" y="1543325"/>
            <a:ext cx="6307025" cy="4191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g370af33ef97_11_0"/>
          <p:cNvSpPr txBox="1"/>
          <p:nvPr>
            <p:ph idx="1" type="body"/>
          </p:nvPr>
        </p:nvSpPr>
        <p:spPr>
          <a:xfrm>
            <a:off x="457200" y="954291"/>
            <a:ext cx="11277600" cy="365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Seasonal pattern</a:t>
            </a:r>
            <a:endParaRPr/>
          </a:p>
        </p:txBody>
      </p:sp>
      <p:sp>
        <p:nvSpPr>
          <p:cNvPr id="356" name="Google Shape;356;g370af33ef97_11_0"/>
          <p:cNvSpPr txBox="1"/>
          <p:nvPr>
            <p:ph idx="2" type="body"/>
          </p:nvPr>
        </p:nvSpPr>
        <p:spPr>
          <a:xfrm>
            <a:off x="457199" y="1543324"/>
            <a:ext cx="11266800" cy="4454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 </a:t>
            </a:r>
            <a:endParaRPr/>
          </a:p>
        </p:txBody>
      </p:sp>
      <p:sp>
        <p:nvSpPr>
          <p:cNvPr id="357" name="Google Shape;357;g370af33ef97_11_0"/>
          <p:cNvSpPr txBox="1"/>
          <p:nvPr>
            <p:ph type="title"/>
          </p:nvPr>
        </p:nvSpPr>
        <p:spPr>
          <a:xfrm>
            <a:off x="468086" y="385004"/>
            <a:ext cx="11266800" cy="588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Clr>
                <a:schemeClr val="dk1"/>
              </a:buClr>
              <a:buSzPts val="990"/>
              <a:buFont typeface="Arial"/>
              <a:buNone/>
            </a:pPr>
            <a:r>
              <a:rPr lang="en-US"/>
              <a:t>Customer Behavior Analyst</a:t>
            </a:r>
            <a:endParaRPr/>
          </a:p>
        </p:txBody>
      </p:sp>
      <p:sp>
        <p:nvSpPr>
          <p:cNvPr id="358" name="Google Shape;358;g370af33ef97_11_0"/>
          <p:cNvSpPr txBox="1"/>
          <p:nvPr>
            <p:ph idx="12" type="sldNum"/>
          </p:nvPr>
        </p:nvSpPr>
        <p:spPr>
          <a:xfrm>
            <a:off x="10634663" y="6290433"/>
            <a:ext cx="1100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59" name="Google Shape;359;g370af33ef97_11_0" title="total_orders, monthly_sales, monthly_profit by order_month-2.png"/>
          <p:cNvPicPr preferRelativeResize="0"/>
          <p:nvPr/>
        </p:nvPicPr>
        <p:blipFill>
          <a:blip r:embed="rId3">
            <a:alphaModFix/>
          </a:blip>
          <a:stretch>
            <a:fillRect/>
          </a:stretch>
        </p:blipFill>
        <p:spPr>
          <a:xfrm>
            <a:off x="495300" y="1675175"/>
            <a:ext cx="7315200" cy="4191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6"/>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400"/>
              </a:spcBef>
              <a:spcAft>
                <a:spcPts val="0"/>
              </a:spcAft>
              <a:buNone/>
            </a:pPr>
            <a:r>
              <a:rPr lang="en-US"/>
              <a:t>Member D: Regional/Operational Analyst</a:t>
            </a:r>
            <a:endParaRPr sz="1450">
              <a:solidFill>
                <a:srgbClr val="202122"/>
              </a:solidFill>
              <a:highlight>
                <a:srgbClr val="FFFFFF"/>
              </a:highlight>
              <a:latin typeface="Arial"/>
              <a:ea typeface="Arial"/>
              <a:cs typeface="Arial"/>
              <a:sym typeface="Arial"/>
            </a:endParaRPr>
          </a:p>
          <a:p>
            <a:pPr indent="0" lvl="0" marL="0" rtl="0" algn="l">
              <a:lnSpc>
                <a:spcPct val="90000"/>
              </a:lnSpc>
              <a:spcBef>
                <a:spcPts val="1400"/>
              </a:spcBef>
              <a:spcAft>
                <a:spcPts val="0"/>
              </a:spcAft>
              <a:buClr>
                <a:srgbClr val="A5A5A5"/>
              </a:buClr>
              <a:buSzPts val="2200"/>
              <a:buNone/>
            </a:pPr>
            <a:r>
              <a:t/>
            </a:r>
            <a:endParaRPr/>
          </a:p>
        </p:txBody>
      </p:sp>
      <p:sp>
        <p:nvSpPr>
          <p:cNvPr id="365" name="Google Shape;365;p6"/>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Libre Franklin Medium"/>
              <a:buNone/>
            </a:pPr>
            <a:r>
              <a:rPr lang="en-US"/>
              <a:t>Regional/Operational Analyst</a:t>
            </a:r>
            <a:endParaRPr/>
          </a:p>
        </p:txBody>
      </p:sp>
      <p:sp>
        <p:nvSpPr>
          <p:cNvPr id="366" name="Google Shape;366;p6"/>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67" name="Google Shape;367;p6"/>
          <p:cNvSpPr txBox="1"/>
          <p:nvPr/>
        </p:nvSpPr>
        <p:spPr>
          <a:xfrm>
            <a:off x="8853549" y="417910"/>
            <a:ext cx="2892137" cy="52322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2800" u="none" cap="none" strike="noStrike">
                <a:solidFill>
                  <a:schemeClr val="accent3"/>
                </a:solidFill>
                <a:latin typeface="Century Gothic"/>
                <a:ea typeface="Century Gothic"/>
                <a:cs typeface="Century Gothic"/>
                <a:sym typeface="Century Gothic"/>
              </a:rPr>
              <a:t>Kyasha Williams</a:t>
            </a:r>
            <a:endParaRPr/>
          </a:p>
        </p:txBody>
      </p:sp>
      <p:sp>
        <p:nvSpPr>
          <p:cNvPr id="368" name="Google Shape;368;p6"/>
          <p:cNvSpPr txBox="1"/>
          <p:nvPr>
            <p:ph idx="2" type="body"/>
          </p:nvPr>
        </p:nvSpPr>
        <p:spPr>
          <a:xfrm>
            <a:off x="457200" y="1543324"/>
            <a:ext cx="3789124" cy="4454706"/>
          </a:xfrm>
          <a:prstGeom prst="rect">
            <a:avLst/>
          </a:prstGeom>
          <a:noFill/>
          <a:ln cap="flat" cmpd="sng" w="9525">
            <a:solidFill>
              <a:schemeClr val="accent3"/>
            </a:solidFill>
            <a:prstDash val="solid"/>
            <a:round/>
            <a:headEnd len="sm" w="sm" type="none"/>
            <a:tailEnd len="sm" w="sm" type="none"/>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accent3"/>
              </a:buClr>
              <a:buSzPts val="1800"/>
              <a:buFont typeface="Libre Franklin"/>
              <a:buNone/>
            </a:pPr>
            <a:r>
              <a:rPr lang="en-US" u="sng">
                <a:solidFill>
                  <a:schemeClr val="accent3"/>
                </a:solidFill>
              </a:rPr>
              <a:t>Focus Questions:</a:t>
            </a:r>
            <a:endParaRPr/>
          </a:p>
          <a:p>
            <a:pPr indent="-285750" lvl="0" marL="285750" rtl="0" algn="l">
              <a:lnSpc>
                <a:spcPct val="90000"/>
              </a:lnSpc>
              <a:spcBef>
                <a:spcPts val="1000"/>
              </a:spcBef>
              <a:spcAft>
                <a:spcPts val="0"/>
              </a:spcAft>
              <a:buClr>
                <a:schemeClr val="dk1"/>
              </a:buClr>
              <a:buSzPts val="1800"/>
              <a:buFont typeface="Arial"/>
              <a:buChar char="•"/>
            </a:pPr>
            <a:r>
              <a:rPr lang="en-US"/>
              <a:t>How does performance vary by location?</a:t>
            </a:r>
            <a:endParaRPr/>
          </a:p>
          <a:p>
            <a:pPr indent="-285750" lvl="0" marL="285750" rtl="0" algn="l">
              <a:lnSpc>
                <a:spcPct val="90000"/>
              </a:lnSpc>
              <a:spcBef>
                <a:spcPts val="1000"/>
              </a:spcBef>
              <a:spcAft>
                <a:spcPts val="0"/>
              </a:spcAft>
              <a:buClr>
                <a:schemeClr val="dk1"/>
              </a:buClr>
              <a:buSzPts val="1800"/>
              <a:buFont typeface="Arial"/>
              <a:buChar char="•"/>
            </a:pPr>
            <a:r>
              <a:rPr lang="en-US"/>
              <a:t>What operational factors impact success?</a:t>
            </a:r>
            <a:endParaRPr/>
          </a:p>
          <a:p>
            <a:pPr indent="-285750" lvl="0" marL="285750" rtl="0" algn="l">
              <a:lnSpc>
                <a:spcPct val="90000"/>
              </a:lnSpc>
              <a:spcBef>
                <a:spcPts val="1000"/>
              </a:spcBef>
              <a:spcAft>
                <a:spcPts val="0"/>
              </a:spcAft>
              <a:buClr>
                <a:schemeClr val="dk1"/>
              </a:buClr>
              <a:buSzPts val="1800"/>
              <a:buFont typeface="Arial"/>
              <a:buChar char="•"/>
            </a:pPr>
            <a:r>
              <a:rPr lang="en-US"/>
              <a:t>Where should we expand or consolidate?</a:t>
            </a:r>
            <a:endParaRPr/>
          </a:p>
        </p:txBody>
      </p:sp>
      <p:sp>
        <p:nvSpPr>
          <p:cNvPr id="369" name="Google Shape;369;p6"/>
          <p:cNvSpPr txBox="1"/>
          <p:nvPr/>
        </p:nvSpPr>
        <p:spPr>
          <a:xfrm>
            <a:off x="4421688" y="1543324"/>
            <a:ext cx="7323998" cy="4454706"/>
          </a:xfrm>
          <a:prstGeom prst="rect">
            <a:avLst/>
          </a:prstGeom>
          <a:noFill/>
          <a:ln cap="flat" cmpd="sng" w="9525">
            <a:solidFill>
              <a:schemeClr val="accent3"/>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accent3"/>
              </a:buClr>
              <a:buSzPts val="1800"/>
              <a:buFont typeface="Libre Franklin"/>
              <a:buNone/>
            </a:pPr>
            <a:r>
              <a:rPr b="0" i="0" lang="en-US" sz="1800" u="sng" cap="none" strike="noStrike">
                <a:solidFill>
                  <a:schemeClr val="accent3"/>
                </a:solidFill>
                <a:latin typeface="Libre Franklin"/>
                <a:ea typeface="Libre Franklin"/>
                <a:cs typeface="Libre Franklin"/>
                <a:sym typeface="Libre Franklin"/>
              </a:rPr>
              <a:t>Analysis:</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Regional performance metrics</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Shipping and operational efficiency</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Market opportunity identification</a:t>
            </a:r>
            <a:endParaRPr/>
          </a:p>
        </p:txBody>
      </p:sp>
      <p:pic>
        <p:nvPicPr>
          <p:cNvPr descr="Cartoon character sitting at a desk with a computer and papers&#10;&#10;AI-generated content may be incorrect." id="370" name="Google Shape;370;p6"/>
          <p:cNvPicPr preferRelativeResize="0"/>
          <p:nvPr/>
        </p:nvPicPr>
        <p:blipFill rotWithShape="1">
          <a:blip r:embed="rId3">
            <a:alphaModFix/>
          </a:blip>
          <a:srcRect b="0" l="0" r="0" t="0"/>
          <a:stretch/>
        </p:blipFill>
        <p:spPr>
          <a:xfrm>
            <a:off x="468087" y="3840480"/>
            <a:ext cx="2133308" cy="2157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g370af33ef97_10_13"/>
          <p:cNvSpPr txBox="1"/>
          <p:nvPr>
            <p:ph idx="1" type="body"/>
          </p:nvPr>
        </p:nvSpPr>
        <p:spPr>
          <a:xfrm>
            <a:off x="457200" y="954291"/>
            <a:ext cx="11277600" cy="3657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A5A5A5"/>
              </a:buClr>
              <a:buSzPts val="2200"/>
              <a:buNone/>
            </a:pPr>
            <a:r>
              <a:rPr lang="en-US"/>
              <a:t>Regional Performance Metrics</a:t>
            </a:r>
            <a:endParaRPr/>
          </a:p>
        </p:txBody>
      </p:sp>
      <p:sp>
        <p:nvSpPr>
          <p:cNvPr id="376" name="Google Shape;376;g370af33ef97_10_13"/>
          <p:cNvSpPr txBox="1"/>
          <p:nvPr>
            <p:ph type="title"/>
          </p:nvPr>
        </p:nvSpPr>
        <p:spPr>
          <a:xfrm>
            <a:off x="468086" y="385004"/>
            <a:ext cx="11266800" cy="5889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Libre Franklin Medium"/>
              <a:buNone/>
            </a:pPr>
            <a:r>
              <a:rPr lang="en-US"/>
              <a:t>Regional/Operational Analyst</a:t>
            </a:r>
            <a:endParaRPr/>
          </a:p>
        </p:txBody>
      </p:sp>
      <p:sp>
        <p:nvSpPr>
          <p:cNvPr id="377" name="Google Shape;377;g370af33ef97_10_13"/>
          <p:cNvSpPr txBox="1"/>
          <p:nvPr>
            <p:ph idx="12" type="sldNum"/>
          </p:nvPr>
        </p:nvSpPr>
        <p:spPr>
          <a:xfrm>
            <a:off x="10634663" y="6290433"/>
            <a:ext cx="11001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78" name="Google Shape;378;g370af33ef97_10_13"/>
          <p:cNvSpPr txBox="1"/>
          <p:nvPr/>
        </p:nvSpPr>
        <p:spPr>
          <a:xfrm>
            <a:off x="8853549" y="417910"/>
            <a:ext cx="2892000" cy="5232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2800" u="none" cap="none" strike="noStrike">
                <a:solidFill>
                  <a:schemeClr val="accent3"/>
                </a:solidFill>
                <a:latin typeface="Century Gothic"/>
                <a:ea typeface="Century Gothic"/>
                <a:cs typeface="Century Gothic"/>
                <a:sym typeface="Century Gothic"/>
              </a:rPr>
              <a:t>Kyasha Williams</a:t>
            </a:r>
            <a:endParaRPr/>
          </a:p>
        </p:txBody>
      </p:sp>
      <p:pic>
        <p:nvPicPr>
          <p:cNvPr id="379" name="Google Shape;379;g370af33ef97_10_13"/>
          <p:cNvPicPr preferRelativeResize="0"/>
          <p:nvPr/>
        </p:nvPicPr>
        <p:blipFill>
          <a:blip r:embed="rId3">
            <a:alphaModFix/>
          </a:blip>
          <a:stretch>
            <a:fillRect/>
          </a:stretch>
        </p:blipFill>
        <p:spPr>
          <a:xfrm>
            <a:off x="741188" y="1475275"/>
            <a:ext cx="10720582" cy="4522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g370af33ef97_10_25"/>
          <p:cNvSpPr txBox="1"/>
          <p:nvPr>
            <p:ph idx="1" type="body"/>
          </p:nvPr>
        </p:nvSpPr>
        <p:spPr>
          <a:xfrm>
            <a:off x="457200" y="954291"/>
            <a:ext cx="11277600" cy="3657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A5A5A5"/>
              </a:buClr>
              <a:buSzPts val="2200"/>
              <a:buNone/>
            </a:pPr>
            <a:r>
              <a:rPr lang="en-US"/>
              <a:t>Shipping and Operational </a:t>
            </a:r>
            <a:r>
              <a:rPr lang="en-US"/>
              <a:t>Efficiency</a:t>
            </a:r>
            <a:r>
              <a:rPr lang="en-US"/>
              <a:t> </a:t>
            </a:r>
            <a:endParaRPr/>
          </a:p>
        </p:txBody>
      </p:sp>
      <p:sp>
        <p:nvSpPr>
          <p:cNvPr id="385" name="Google Shape;385;g370af33ef97_10_25"/>
          <p:cNvSpPr txBox="1"/>
          <p:nvPr>
            <p:ph type="title"/>
          </p:nvPr>
        </p:nvSpPr>
        <p:spPr>
          <a:xfrm>
            <a:off x="468086" y="385004"/>
            <a:ext cx="11266800" cy="5889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Libre Franklin Medium"/>
              <a:buNone/>
            </a:pPr>
            <a:r>
              <a:rPr lang="en-US"/>
              <a:t>Regional/Operational Analyst</a:t>
            </a:r>
            <a:endParaRPr/>
          </a:p>
        </p:txBody>
      </p:sp>
      <p:sp>
        <p:nvSpPr>
          <p:cNvPr id="386" name="Google Shape;386;g370af33ef97_10_25"/>
          <p:cNvSpPr txBox="1"/>
          <p:nvPr>
            <p:ph idx="12" type="sldNum"/>
          </p:nvPr>
        </p:nvSpPr>
        <p:spPr>
          <a:xfrm>
            <a:off x="10634663" y="6290433"/>
            <a:ext cx="11001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87" name="Google Shape;387;g370af33ef97_10_25"/>
          <p:cNvSpPr txBox="1"/>
          <p:nvPr/>
        </p:nvSpPr>
        <p:spPr>
          <a:xfrm>
            <a:off x="8853549" y="417910"/>
            <a:ext cx="2892000" cy="5232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2800" u="none" cap="none" strike="noStrike">
                <a:solidFill>
                  <a:schemeClr val="accent3"/>
                </a:solidFill>
                <a:latin typeface="Century Gothic"/>
                <a:ea typeface="Century Gothic"/>
                <a:cs typeface="Century Gothic"/>
                <a:sym typeface="Century Gothic"/>
              </a:rPr>
              <a:t>Kyasha Williams</a:t>
            </a:r>
            <a:endParaRPr/>
          </a:p>
        </p:txBody>
      </p:sp>
      <p:pic>
        <p:nvPicPr>
          <p:cNvPr id="388" name="Google Shape;388;g370af33ef97_10_25"/>
          <p:cNvPicPr preferRelativeResize="0"/>
          <p:nvPr/>
        </p:nvPicPr>
        <p:blipFill>
          <a:blip r:embed="rId3">
            <a:alphaModFix/>
          </a:blip>
          <a:stretch>
            <a:fillRect/>
          </a:stretch>
        </p:blipFill>
        <p:spPr>
          <a:xfrm>
            <a:off x="1089575" y="1404400"/>
            <a:ext cx="10012851" cy="45936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g370af33ef97_10_38"/>
          <p:cNvSpPr txBox="1"/>
          <p:nvPr>
            <p:ph idx="1" type="body"/>
          </p:nvPr>
        </p:nvSpPr>
        <p:spPr>
          <a:xfrm>
            <a:off x="457200" y="954291"/>
            <a:ext cx="11277600" cy="3657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A5A5A5"/>
              </a:buClr>
              <a:buSzPts val="2200"/>
              <a:buNone/>
            </a:pPr>
            <a:r>
              <a:rPr lang="en-US"/>
              <a:t>Expansion and Consolidation</a:t>
            </a:r>
            <a:endParaRPr/>
          </a:p>
        </p:txBody>
      </p:sp>
      <p:sp>
        <p:nvSpPr>
          <p:cNvPr id="394" name="Google Shape;394;g370af33ef97_10_38"/>
          <p:cNvSpPr txBox="1"/>
          <p:nvPr>
            <p:ph type="title"/>
          </p:nvPr>
        </p:nvSpPr>
        <p:spPr>
          <a:xfrm>
            <a:off x="468086" y="385004"/>
            <a:ext cx="11266800" cy="5889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Libre Franklin Medium"/>
              <a:buNone/>
            </a:pPr>
            <a:r>
              <a:rPr lang="en-US"/>
              <a:t>Regional/Operational Analyst</a:t>
            </a:r>
            <a:endParaRPr/>
          </a:p>
        </p:txBody>
      </p:sp>
      <p:sp>
        <p:nvSpPr>
          <p:cNvPr id="395" name="Google Shape;395;g370af33ef97_10_38"/>
          <p:cNvSpPr txBox="1"/>
          <p:nvPr>
            <p:ph idx="12" type="sldNum"/>
          </p:nvPr>
        </p:nvSpPr>
        <p:spPr>
          <a:xfrm>
            <a:off x="10634663" y="6290433"/>
            <a:ext cx="11001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96" name="Google Shape;396;g370af33ef97_10_38"/>
          <p:cNvSpPr txBox="1"/>
          <p:nvPr/>
        </p:nvSpPr>
        <p:spPr>
          <a:xfrm>
            <a:off x="8853549" y="417910"/>
            <a:ext cx="2892000" cy="5232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2800" u="none" cap="none" strike="noStrike">
                <a:solidFill>
                  <a:schemeClr val="accent3"/>
                </a:solidFill>
                <a:latin typeface="Century Gothic"/>
                <a:ea typeface="Century Gothic"/>
                <a:cs typeface="Century Gothic"/>
                <a:sym typeface="Century Gothic"/>
              </a:rPr>
              <a:t>Kyasha Williams</a:t>
            </a:r>
            <a:endParaRPr/>
          </a:p>
        </p:txBody>
      </p:sp>
      <p:pic>
        <p:nvPicPr>
          <p:cNvPr id="397" name="Google Shape;397;g370af33ef97_10_38"/>
          <p:cNvPicPr preferRelativeResize="0"/>
          <p:nvPr/>
        </p:nvPicPr>
        <p:blipFill>
          <a:blip r:embed="rId3">
            <a:alphaModFix/>
          </a:blip>
          <a:stretch>
            <a:fillRect/>
          </a:stretch>
        </p:blipFill>
        <p:spPr>
          <a:xfrm>
            <a:off x="1169488" y="1278525"/>
            <a:ext cx="9853024" cy="4748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5"/>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A5A5A5"/>
              </a:buClr>
              <a:buSzPts val="2200"/>
              <a:buNone/>
            </a:pPr>
            <a:r>
              <a:t/>
            </a:r>
            <a:endParaRPr/>
          </a:p>
        </p:txBody>
      </p:sp>
      <p:sp>
        <p:nvSpPr>
          <p:cNvPr id="403" name="Google Shape;403;p5"/>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Libre Franklin Medium"/>
              <a:buNone/>
            </a:pPr>
            <a:r>
              <a:rPr lang="en-US"/>
              <a:t>Product Performance Analyst</a:t>
            </a:r>
            <a:endParaRPr/>
          </a:p>
        </p:txBody>
      </p:sp>
      <p:sp>
        <p:nvSpPr>
          <p:cNvPr id="404" name="Google Shape;404;p5"/>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05" name="Google Shape;405;p5"/>
          <p:cNvSpPr txBox="1"/>
          <p:nvPr/>
        </p:nvSpPr>
        <p:spPr>
          <a:xfrm>
            <a:off x="8909653" y="417910"/>
            <a:ext cx="2836033" cy="52322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2800" u="none" cap="none" strike="noStrike">
                <a:solidFill>
                  <a:schemeClr val="accent3"/>
                </a:solidFill>
                <a:latin typeface="Century Gothic"/>
                <a:ea typeface="Century Gothic"/>
                <a:cs typeface="Century Gothic"/>
                <a:sym typeface="Century Gothic"/>
              </a:rPr>
              <a:t>James Fazecas</a:t>
            </a:r>
            <a:endParaRPr b="0" i="0" sz="2800" u="none" cap="none" strike="noStrike">
              <a:solidFill>
                <a:schemeClr val="accent3"/>
              </a:solidFill>
              <a:latin typeface="Century Gothic"/>
              <a:ea typeface="Century Gothic"/>
              <a:cs typeface="Century Gothic"/>
              <a:sym typeface="Century Gothic"/>
            </a:endParaRPr>
          </a:p>
        </p:txBody>
      </p:sp>
      <p:sp>
        <p:nvSpPr>
          <p:cNvPr id="406" name="Google Shape;406;p5"/>
          <p:cNvSpPr txBox="1"/>
          <p:nvPr>
            <p:ph idx="2" type="body"/>
          </p:nvPr>
        </p:nvSpPr>
        <p:spPr>
          <a:xfrm>
            <a:off x="457200" y="1543324"/>
            <a:ext cx="3789124" cy="4454706"/>
          </a:xfrm>
          <a:prstGeom prst="rect">
            <a:avLst/>
          </a:prstGeom>
          <a:noFill/>
          <a:ln cap="flat" cmpd="sng" w="9525">
            <a:solidFill>
              <a:schemeClr val="accent3"/>
            </a:solidFill>
            <a:prstDash val="solid"/>
            <a:round/>
            <a:headEnd len="sm" w="sm" type="none"/>
            <a:tailEnd len="sm" w="sm" type="none"/>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accent3"/>
              </a:buClr>
              <a:buSzPts val="1800"/>
              <a:buFont typeface="Libre Franklin"/>
              <a:buNone/>
            </a:pPr>
            <a:r>
              <a:rPr lang="en-US" u="sng">
                <a:solidFill>
                  <a:schemeClr val="accent3"/>
                </a:solidFill>
              </a:rPr>
              <a:t>Focus Questions:</a:t>
            </a:r>
            <a:endParaRPr/>
          </a:p>
          <a:p>
            <a:pPr indent="-285750" lvl="0" marL="285750" rtl="0" algn="l">
              <a:lnSpc>
                <a:spcPct val="90000"/>
              </a:lnSpc>
              <a:spcBef>
                <a:spcPts val="1000"/>
              </a:spcBef>
              <a:spcAft>
                <a:spcPts val="0"/>
              </a:spcAft>
              <a:buClr>
                <a:schemeClr val="dk1"/>
              </a:buClr>
              <a:buSzPts val="1800"/>
              <a:buFont typeface="Arial"/>
              <a:buChar char="•"/>
            </a:pPr>
            <a:r>
              <a:rPr lang="en-US"/>
              <a:t>Which products/categories perform best?</a:t>
            </a:r>
            <a:endParaRPr/>
          </a:p>
          <a:p>
            <a:pPr indent="-285750" lvl="0" marL="285750" rtl="0" algn="l">
              <a:lnSpc>
                <a:spcPct val="90000"/>
              </a:lnSpc>
              <a:spcBef>
                <a:spcPts val="1000"/>
              </a:spcBef>
              <a:spcAft>
                <a:spcPts val="0"/>
              </a:spcAft>
              <a:buClr>
                <a:schemeClr val="dk1"/>
              </a:buClr>
              <a:buSzPts val="1800"/>
              <a:buFont typeface="Arial"/>
              <a:buChar char="•"/>
            </a:pPr>
            <a:r>
              <a:rPr lang="en-US"/>
              <a:t>What drives product profitability?</a:t>
            </a:r>
            <a:endParaRPr/>
          </a:p>
          <a:p>
            <a:pPr indent="-285750" lvl="0" marL="285750" rtl="0" algn="l">
              <a:lnSpc>
                <a:spcPct val="90000"/>
              </a:lnSpc>
              <a:spcBef>
                <a:spcPts val="1000"/>
              </a:spcBef>
              <a:spcAft>
                <a:spcPts val="0"/>
              </a:spcAft>
              <a:buClr>
                <a:schemeClr val="dk1"/>
              </a:buClr>
              <a:buSzPts val="1800"/>
              <a:buFont typeface="Arial"/>
              <a:buChar char="•"/>
            </a:pPr>
            <a:r>
              <a:rPr lang="en-US"/>
              <a:t>Where should we focus product strategy?</a:t>
            </a:r>
            <a:endParaRPr/>
          </a:p>
        </p:txBody>
      </p:sp>
      <p:sp>
        <p:nvSpPr>
          <p:cNvPr id="407" name="Google Shape;407;p5"/>
          <p:cNvSpPr txBox="1"/>
          <p:nvPr/>
        </p:nvSpPr>
        <p:spPr>
          <a:xfrm>
            <a:off x="4421688" y="1543324"/>
            <a:ext cx="7323998" cy="4454706"/>
          </a:xfrm>
          <a:prstGeom prst="rect">
            <a:avLst/>
          </a:prstGeom>
          <a:noFill/>
          <a:ln cap="flat" cmpd="sng" w="9525">
            <a:solidFill>
              <a:schemeClr val="accent3"/>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accent3"/>
              </a:buClr>
              <a:buSzPts val="1800"/>
              <a:buFont typeface="Libre Franklin"/>
              <a:buNone/>
            </a:pPr>
            <a:r>
              <a:rPr b="0" i="0" lang="en-US" sz="1800" u="sng" cap="none" strike="noStrike">
                <a:solidFill>
                  <a:schemeClr val="accent3"/>
                </a:solidFill>
                <a:latin typeface="Libre Franklin"/>
                <a:ea typeface="Libre Franklin"/>
                <a:cs typeface="Libre Franklin"/>
                <a:sym typeface="Libre Franklin"/>
              </a:rPr>
              <a:t>Analysis:</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Product profitability analysis</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Category performance comparison</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Discount impact on product success</a:t>
            </a:r>
            <a:endParaRPr/>
          </a:p>
        </p:txBody>
      </p:sp>
      <p:pic>
        <p:nvPicPr>
          <p:cNvPr descr="Cartoon character sitting at a computer&#10;&#10;AI-generated content may be incorrect." id="408" name="Google Shape;408;p5"/>
          <p:cNvPicPr preferRelativeResize="0"/>
          <p:nvPr/>
        </p:nvPicPr>
        <p:blipFill rotWithShape="1">
          <a:blip r:embed="rId3">
            <a:alphaModFix/>
          </a:blip>
          <a:srcRect b="0" l="0" r="0" t="0"/>
          <a:stretch/>
        </p:blipFill>
        <p:spPr>
          <a:xfrm>
            <a:off x="446325" y="3767925"/>
            <a:ext cx="2223185" cy="2230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g370af33ef97_5_20"/>
          <p:cNvSpPr txBox="1"/>
          <p:nvPr>
            <p:ph type="title"/>
          </p:nvPr>
        </p:nvSpPr>
        <p:spPr>
          <a:xfrm>
            <a:off x="468086" y="385004"/>
            <a:ext cx="11266800" cy="588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sz="4400">
                <a:latin typeface="Calibri"/>
                <a:ea typeface="Calibri"/>
                <a:cs typeface="Calibri"/>
                <a:sym typeface="Calibri"/>
              </a:rPr>
              <a:t>Sales vs Profit (Bubble = Discount)</a:t>
            </a:r>
            <a:endParaRPr/>
          </a:p>
        </p:txBody>
      </p:sp>
      <p:sp>
        <p:nvSpPr>
          <p:cNvPr id="415" name="Google Shape;415;g370af33ef97_5_20"/>
          <p:cNvSpPr txBox="1"/>
          <p:nvPr>
            <p:ph idx="12" type="sldNum"/>
          </p:nvPr>
        </p:nvSpPr>
        <p:spPr>
          <a:xfrm>
            <a:off x="10634663" y="6290433"/>
            <a:ext cx="1100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416" name="Google Shape;416;g370af33ef97_5_20"/>
          <p:cNvPicPr preferRelativeResize="0"/>
          <p:nvPr/>
        </p:nvPicPr>
        <p:blipFill>
          <a:blip r:embed="rId3">
            <a:alphaModFix/>
          </a:blip>
          <a:stretch>
            <a:fillRect/>
          </a:stretch>
        </p:blipFill>
        <p:spPr>
          <a:xfrm>
            <a:off x="1742387" y="973900"/>
            <a:ext cx="8718175" cy="51893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g370af33ef97_5_40"/>
          <p:cNvSpPr txBox="1"/>
          <p:nvPr>
            <p:ph type="title"/>
          </p:nvPr>
        </p:nvSpPr>
        <p:spPr>
          <a:xfrm>
            <a:off x="468086" y="385004"/>
            <a:ext cx="11266800" cy="588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sz="4400">
                <a:latin typeface="Calibri"/>
                <a:ea typeface="Calibri"/>
                <a:cs typeface="Calibri"/>
                <a:sym typeface="Calibri"/>
              </a:rPr>
              <a:t>Performance Summary by Subcategory</a:t>
            </a:r>
            <a:endParaRPr/>
          </a:p>
        </p:txBody>
      </p:sp>
      <p:sp>
        <p:nvSpPr>
          <p:cNvPr id="423" name="Google Shape;423;g370af33ef97_5_40"/>
          <p:cNvSpPr txBox="1"/>
          <p:nvPr>
            <p:ph idx="12" type="sldNum"/>
          </p:nvPr>
        </p:nvSpPr>
        <p:spPr>
          <a:xfrm>
            <a:off x="10634663" y="6290433"/>
            <a:ext cx="1100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424" name="Google Shape;424;g370af33ef97_5_40"/>
          <p:cNvPicPr preferRelativeResize="0"/>
          <p:nvPr/>
        </p:nvPicPr>
        <p:blipFill>
          <a:blip r:embed="rId3">
            <a:alphaModFix/>
          </a:blip>
          <a:stretch>
            <a:fillRect/>
          </a:stretch>
        </p:blipFill>
        <p:spPr>
          <a:xfrm>
            <a:off x="1017450" y="1086429"/>
            <a:ext cx="10157102" cy="5011728"/>
          </a:xfrm>
          <a:prstGeom prst="rect">
            <a:avLst/>
          </a:prstGeom>
          <a:noFill/>
          <a:ln>
            <a:noFill/>
          </a:ln>
        </p:spPr>
      </p:pic>
      <p:sp>
        <p:nvSpPr>
          <p:cNvPr id="425" name="Google Shape;425;g370af33ef97_5_40"/>
          <p:cNvSpPr/>
          <p:nvPr/>
        </p:nvSpPr>
        <p:spPr>
          <a:xfrm>
            <a:off x="2252775" y="1475250"/>
            <a:ext cx="448575" cy="3379150"/>
          </a:xfrm>
          <a:prstGeom prst="flowChartProcess">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ibre Franklin"/>
              <a:ea typeface="Libre Franklin"/>
              <a:cs typeface="Libre Franklin"/>
              <a:sym typeface="Libre Franklin"/>
            </a:endParaRPr>
          </a:p>
        </p:txBody>
      </p:sp>
      <p:sp>
        <p:nvSpPr>
          <p:cNvPr id="426" name="Google Shape;426;g370af33ef97_5_40"/>
          <p:cNvSpPr/>
          <p:nvPr/>
        </p:nvSpPr>
        <p:spPr>
          <a:xfrm>
            <a:off x="1727350" y="3199725"/>
            <a:ext cx="448575" cy="1654675"/>
          </a:xfrm>
          <a:prstGeom prst="flowChartProcess">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ibre Franklin"/>
              <a:ea typeface="Libre Franklin"/>
              <a:cs typeface="Libre Franklin"/>
              <a:sym typeface="Libre Frankli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8"/>
          <p:cNvSpPr txBox="1"/>
          <p:nvPr>
            <p:ph idx="2" type="body"/>
          </p:nvPr>
        </p:nvSpPr>
        <p:spPr>
          <a:xfrm>
            <a:off x="457200" y="1213175"/>
            <a:ext cx="11266800" cy="4784700"/>
          </a:xfrm>
          <a:prstGeom prst="rect">
            <a:avLst/>
          </a:prstGeom>
          <a:noFill/>
          <a:ln>
            <a:noFill/>
          </a:ln>
        </p:spPr>
        <p:txBody>
          <a:bodyPr anchorCtr="0" anchor="t" bIns="45700" lIns="91425" spcFirstLastPara="1" rIns="91425" wrap="square" tIns="45700">
            <a:noAutofit/>
          </a:bodyPr>
          <a:lstStyle/>
          <a:p>
            <a:pPr indent="0" lvl="0" marL="0" rtl="0" algn="l">
              <a:lnSpc>
                <a:spcPct val="123529"/>
              </a:lnSpc>
              <a:spcBef>
                <a:spcPts val="0"/>
              </a:spcBef>
              <a:spcAft>
                <a:spcPts val="0"/>
              </a:spcAft>
              <a:buClr>
                <a:schemeClr val="dk1"/>
              </a:buClr>
              <a:buSzPts val="1100"/>
              <a:buFont typeface="Arial"/>
              <a:buNone/>
            </a:pPr>
            <a:r>
              <a:rPr b="1" lang="en-US" sz="2000">
                <a:solidFill>
                  <a:srgbClr val="1155CC"/>
                </a:solidFill>
                <a:latin typeface="Century Gothic"/>
                <a:ea typeface="Century Gothic"/>
                <a:cs typeface="Century Gothic"/>
                <a:sym typeface="Century Gothic"/>
              </a:rPr>
              <a:t>1. Implement Regional Pricing Strategy</a:t>
            </a:r>
            <a:endParaRPr b="1" sz="2000">
              <a:solidFill>
                <a:srgbClr val="1155CC"/>
              </a:solidFill>
              <a:latin typeface="Century Gothic"/>
              <a:ea typeface="Century Gothic"/>
              <a:cs typeface="Century Gothic"/>
              <a:sym typeface="Century Gothic"/>
            </a:endParaRPr>
          </a:p>
          <a:p>
            <a:pPr indent="0" lvl="0" marL="0" rtl="0" algn="l">
              <a:lnSpc>
                <a:spcPct val="115000"/>
              </a:lnSpc>
              <a:spcBef>
                <a:spcPts val="0"/>
              </a:spcBef>
              <a:spcAft>
                <a:spcPts val="0"/>
              </a:spcAft>
              <a:buClr>
                <a:schemeClr val="dk1"/>
              </a:buClr>
              <a:buSzPts val="1100"/>
              <a:buFont typeface="Arial"/>
              <a:buNone/>
            </a:pPr>
            <a:r>
              <a:rPr lang="en-US">
                <a:latin typeface="Arial"/>
                <a:ea typeface="Arial"/>
                <a:cs typeface="Arial"/>
                <a:sym typeface="Arial"/>
              </a:rPr>
              <a:t>Deploy region-specific pricing models that reduce discounting in underperforming markets while maintaining competitive pricing in high-value regions. Eliminate aggressive discounting on Tables and Bookcases; instead, focus on margin preservation through value-based pricing.</a:t>
            </a:r>
            <a:endParaRPr>
              <a:latin typeface="Arial"/>
              <a:ea typeface="Arial"/>
              <a:cs typeface="Arial"/>
              <a:sym typeface="Arial"/>
            </a:endParaRPr>
          </a:p>
          <a:p>
            <a:pPr indent="0" lvl="0" marL="0" rtl="0" algn="l">
              <a:lnSpc>
                <a:spcPct val="123529"/>
              </a:lnSpc>
              <a:spcBef>
                <a:spcPts val="1200"/>
              </a:spcBef>
              <a:spcAft>
                <a:spcPts val="0"/>
              </a:spcAft>
              <a:buClr>
                <a:schemeClr val="dk1"/>
              </a:buClr>
              <a:buSzPts val="1100"/>
              <a:buFont typeface="Arial"/>
              <a:buNone/>
            </a:pPr>
            <a:r>
              <a:rPr b="1" lang="en-US" sz="2000">
                <a:solidFill>
                  <a:srgbClr val="1155CC"/>
                </a:solidFill>
                <a:latin typeface="Century Gothic"/>
                <a:ea typeface="Century Gothic"/>
                <a:cs typeface="Century Gothic"/>
                <a:sym typeface="Century Gothic"/>
              </a:rPr>
              <a:t>2. Concentrate Investment in High-ROI Geographic Markets</a:t>
            </a:r>
            <a:endParaRPr b="1">
              <a:solidFill>
                <a:srgbClr val="762618"/>
              </a:solidFill>
              <a:latin typeface="Century Gothic"/>
              <a:ea typeface="Century Gothic"/>
              <a:cs typeface="Century Gothic"/>
              <a:sym typeface="Century Gothic"/>
            </a:endParaRPr>
          </a:p>
          <a:p>
            <a:pPr indent="0" lvl="0" marL="0" rtl="0" algn="l">
              <a:lnSpc>
                <a:spcPct val="115000"/>
              </a:lnSpc>
              <a:spcBef>
                <a:spcPts val="0"/>
              </a:spcBef>
              <a:spcAft>
                <a:spcPts val="0"/>
              </a:spcAft>
              <a:buClr>
                <a:schemeClr val="dk1"/>
              </a:buClr>
              <a:buSzPts val="1100"/>
              <a:buFont typeface="Arial"/>
              <a:buNone/>
            </a:pPr>
            <a:r>
              <a:rPr lang="en-US">
                <a:latin typeface="Arial"/>
                <a:ea typeface="Arial"/>
                <a:cs typeface="Arial"/>
                <a:sym typeface="Arial"/>
              </a:rPr>
              <a:t>Reallocate marketing budget and inventory investment to prioritize West and East regions, specifically targeting cities identified as high-impact drivers. Reduce expansion investments in Central and South regions until profitability improves.</a:t>
            </a:r>
            <a:endParaRPr>
              <a:latin typeface="Arial"/>
              <a:ea typeface="Arial"/>
              <a:cs typeface="Arial"/>
              <a:sym typeface="Arial"/>
            </a:endParaRPr>
          </a:p>
          <a:p>
            <a:pPr indent="0" lvl="0" marL="0" rtl="0" algn="l">
              <a:lnSpc>
                <a:spcPct val="123529"/>
              </a:lnSpc>
              <a:spcBef>
                <a:spcPts val="1200"/>
              </a:spcBef>
              <a:spcAft>
                <a:spcPts val="0"/>
              </a:spcAft>
              <a:buClr>
                <a:schemeClr val="dk1"/>
              </a:buClr>
              <a:buSzPts val="1100"/>
              <a:buFont typeface="Arial"/>
              <a:buNone/>
            </a:pPr>
            <a:r>
              <a:rPr b="1" lang="en-US" sz="2000">
                <a:solidFill>
                  <a:srgbClr val="1155CC"/>
                </a:solidFill>
                <a:latin typeface="Century Gothic"/>
                <a:ea typeface="Century Gothic"/>
                <a:cs typeface="Century Gothic"/>
                <a:sym typeface="Century Gothic"/>
              </a:rPr>
              <a:t>3. Develop a Champion Customer Retention Program</a:t>
            </a:r>
            <a:endParaRPr b="1">
              <a:solidFill>
                <a:srgbClr val="762618"/>
              </a:solidFill>
              <a:latin typeface="Century Gothic"/>
              <a:ea typeface="Century Gothic"/>
              <a:cs typeface="Century Gothic"/>
              <a:sym typeface="Century Gothic"/>
            </a:endParaRPr>
          </a:p>
          <a:p>
            <a:pPr indent="0" lvl="0" marL="0" rtl="0" algn="l">
              <a:lnSpc>
                <a:spcPct val="115000"/>
              </a:lnSpc>
              <a:spcBef>
                <a:spcPts val="0"/>
              </a:spcBef>
              <a:spcAft>
                <a:spcPts val="0"/>
              </a:spcAft>
              <a:buClr>
                <a:schemeClr val="dk1"/>
              </a:buClr>
              <a:buSzPts val="1100"/>
              <a:buFont typeface="Arial"/>
              <a:buNone/>
            </a:pPr>
            <a:r>
              <a:rPr lang="en-US">
                <a:latin typeface="Arial"/>
                <a:ea typeface="Arial"/>
                <a:cs typeface="Arial"/>
                <a:sym typeface="Arial"/>
              </a:rPr>
              <a:t>Create a comprehensive retention strategy for Champion customers, including dedicated account management, priority shipping, and exclusive product access. Implement predictive analytics to identify potential Champions among Loyal Customers and Potential Loyalists.</a:t>
            </a:r>
            <a:endParaRPr>
              <a:latin typeface="Arial"/>
              <a:ea typeface="Arial"/>
              <a:cs typeface="Arial"/>
              <a:sym typeface="Arial"/>
            </a:endParaRPr>
          </a:p>
          <a:p>
            <a:pPr indent="0" lvl="0" marL="0" rtl="0" algn="l">
              <a:lnSpc>
                <a:spcPct val="90000"/>
              </a:lnSpc>
              <a:spcBef>
                <a:spcPts val="1200"/>
              </a:spcBef>
              <a:spcAft>
                <a:spcPts val="0"/>
              </a:spcAft>
              <a:buClr>
                <a:schemeClr val="dk1"/>
              </a:buClr>
              <a:buSzPts val="1800"/>
              <a:buFont typeface="Libre Franklin"/>
              <a:buNone/>
            </a:pPr>
            <a:r>
              <a:t/>
            </a:r>
            <a:endParaRPr/>
          </a:p>
        </p:txBody>
      </p:sp>
      <p:sp>
        <p:nvSpPr>
          <p:cNvPr id="432" name="Google Shape;432;p8"/>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Libre Franklin Medium"/>
              <a:buNone/>
            </a:pPr>
            <a:r>
              <a:rPr lang="en-US"/>
              <a:t>Top Three Recommendations</a:t>
            </a:r>
            <a:endParaRPr/>
          </a:p>
        </p:txBody>
      </p:sp>
      <p:sp>
        <p:nvSpPr>
          <p:cNvPr id="433" name="Google Shape;433;p8"/>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A5A5A5"/>
              </a:buClr>
              <a:buSzPts val="2200"/>
              <a:buNone/>
            </a:pPr>
            <a:r>
              <a:rPr lang="en-US"/>
              <a:t>Executive Summary</a:t>
            </a:r>
            <a:endParaRPr/>
          </a:p>
        </p:txBody>
      </p:sp>
      <p:sp>
        <p:nvSpPr>
          <p:cNvPr id="265" name="Google Shape;265;p2"/>
          <p:cNvSpPr txBox="1"/>
          <p:nvPr>
            <p:ph idx="2" type="body"/>
          </p:nvPr>
        </p:nvSpPr>
        <p:spPr>
          <a:xfrm>
            <a:off x="457199" y="1543324"/>
            <a:ext cx="11266713" cy="4454706"/>
          </a:xfrm>
          <a:prstGeom prst="rect">
            <a:avLst/>
          </a:prstGeom>
          <a:noFill/>
          <a:ln>
            <a:noFill/>
          </a:ln>
        </p:spPr>
        <p:txBody>
          <a:bodyPr anchorCtr="0" anchor="t" bIns="45700" lIns="91425" spcFirstLastPara="1" rIns="91425" wrap="square" tIns="45700">
            <a:noAutofit/>
          </a:bodyPr>
          <a:lstStyle/>
          <a:p>
            <a:pPr indent="0" lvl="0" marL="0" rtl="0" algn="ctr">
              <a:lnSpc>
                <a:spcPct val="115000"/>
              </a:lnSpc>
              <a:spcBef>
                <a:spcPts val="0"/>
              </a:spcBef>
              <a:spcAft>
                <a:spcPts val="0"/>
              </a:spcAft>
              <a:buClr>
                <a:schemeClr val="dk1"/>
              </a:buClr>
              <a:buSzPts val="1100"/>
              <a:buFont typeface="Arial"/>
              <a:buNone/>
            </a:pPr>
            <a:r>
              <a:rPr lang="en-US" sz="2500">
                <a:latin typeface="Arial"/>
                <a:ea typeface="Arial"/>
                <a:cs typeface="Arial"/>
                <a:sym typeface="Arial"/>
              </a:rPr>
              <a:t>To improve business performance and guide smarter decisions, the organization will take a closer look at how sales, customer habits, product outcomes, and regional operations influence growth. It will study sales trends over time to identify revenue drivers and seasonal peaks. At the same time, it will analyze customer segments, purchasing behaviors, and loyalty factors. The business will also review product and category performance, pinpoint profitability levers, and assess pricing impacts. Finally, it will evaluate regional performance and operational efficiency to uncover areas that support or hinder success; sharpening strategic focus for future growth.</a:t>
            </a:r>
            <a:endParaRPr sz="2500">
              <a:latin typeface="Arial"/>
              <a:ea typeface="Arial"/>
              <a:cs typeface="Arial"/>
              <a:sym typeface="Arial"/>
            </a:endParaRPr>
          </a:p>
          <a:p>
            <a:pPr indent="0" lvl="0" marL="0" rtl="0" algn="l">
              <a:lnSpc>
                <a:spcPct val="90000"/>
              </a:lnSpc>
              <a:spcBef>
                <a:spcPts val="0"/>
              </a:spcBef>
              <a:spcAft>
                <a:spcPts val="0"/>
              </a:spcAft>
              <a:buClr>
                <a:schemeClr val="dk1"/>
              </a:buClr>
              <a:buSzPts val="1800"/>
              <a:buFont typeface="Libre Franklin"/>
              <a:buNone/>
            </a:pPr>
            <a:r>
              <a:t/>
            </a:r>
            <a:endParaRPr sz="2400"/>
          </a:p>
        </p:txBody>
      </p:sp>
      <p:sp>
        <p:nvSpPr>
          <p:cNvPr id="266" name="Google Shape;266;p2"/>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Libre Franklin Medium"/>
              <a:buNone/>
            </a:pPr>
            <a:r>
              <a:rPr lang="en-US"/>
              <a:t>Problem Statement</a:t>
            </a:r>
            <a:endParaRPr/>
          </a:p>
        </p:txBody>
      </p:sp>
      <p:sp>
        <p:nvSpPr>
          <p:cNvPr id="267" name="Google Shape;267;p2"/>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DBC3"/>
        </a:solidFill>
      </p:bgPr>
    </p:bg>
    <p:spTree>
      <p:nvGrpSpPr>
        <p:cNvPr id="437" name="Shape 437"/>
        <p:cNvGrpSpPr/>
        <p:nvPr/>
      </p:nvGrpSpPr>
      <p:grpSpPr>
        <a:xfrm>
          <a:off x="0" y="0"/>
          <a:ext cx="0" cy="0"/>
          <a:chOff x="0" y="0"/>
          <a:chExt cx="0" cy="0"/>
        </a:xfrm>
      </p:grpSpPr>
      <p:pic>
        <p:nvPicPr>
          <p:cNvPr id="438" name="Google Shape;438;p9"/>
          <p:cNvPicPr preferRelativeResize="0"/>
          <p:nvPr/>
        </p:nvPicPr>
        <p:blipFill rotWithShape="1">
          <a:blip r:embed="rId3">
            <a:alphaModFix/>
          </a:blip>
          <a:srcRect b="8492" l="8861" r="10434" t="9216"/>
          <a:stretch/>
        </p:blipFill>
        <p:spPr>
          <a:xfrm flipH="1">
            <a:off x="7330549" y="3552975"/>
            <a:ext cx="4861451" cy="3305025"/>
          </a:xfrm>
          <a:prstGeom prst="rect">
            <a:avLst/>
          </a:prstGeom>
          <a:noFill/>
          <a:ln>
            <a:noFill/>
          </a:ln>
        </p:spPr>
      </p:pic>
      <p:sp>
        <p:nvSpPr>
          <p:cNvPr id="439" name="Google Shape;439;p9"/>
          <p:cNvSpPr txBox="1"/>
          <p:nvPr>
            <p:ph idx="2" type="body"/>
          </p:nvPr>
        </p:nvSpPr>
        <p:spPr>
          <a:xfrm>
            <a:off x="457200" y="1296075"/>
            <a:ext cx="11266800" cy="4701900"/>
          </a:xfrm>
          <a:prstGeom prst="rect">
            <a:avLst/>
          </a:prstGeom>
          <a:noFill/>
          <a:ln>
            <a:noFill/>
          </a:ln>
        </p:spPr>
        <p:txBody>
          <a:bodyPr anchorCtr="0" anchor="t" bIns="45700" lIns="91425" spcFirstLastPara="1" rIns="91425" wrap="square" tIns="45700">
            <a:noAutofit/>
          </a:bodyPr>
          <a:lstStyle/>
          <a:p>
            <a:pPr indent="-406400" lvl="0" marL="457200" rtl="0" algn="l">
              <a:lnSpc>
                <a:spcPct val="200000"/>
              </a:lnSpc>
              <a:spcBef>
                <a:spcPts val="0"/>
              </a:spcBef>
              <a:spcAft>
                <a:spcPts val="0"/>
              </a:spcAft>
              <a:buSzPts val="2800"/>
              <a:buChar char="●"/>
            </a:pPr>
            <a:r>
              <a:rPr lang="en-US" sz="2800"/>
              <a:t>15% increase in Central/South margins</a:t>
            </a:r>
            <a:endParaRPr sz="2800"/>
          </a:p>
          <a:p>
            <a:pPr indent="-406400" lvl="0" marL="457200" rtl="0" algn="l">
              <a:lnSpc>
                <a:spcPct val="200000"/>
              </a:lnSpc>
              <a:spcBef>
                <a:spcPts val="0"/>
              </a:spcBef>
              <a:spcAft>
                <a:spcPts val="0"/>
              </a:spcAft>
              <a:buSzPts val="2800"/>
              <a:buChar char="●"/>
            </a:pPr>
            <a:r>
              <a:rPr lang="en-US" sz="2800"/>
              <a:t>25% improvement in West/East market share</a:t>
            </a:r>
            <a:endParaRPr sz="2800"/>
          </a:p>
          <a:p>
            <a:pPr indent="-406400" lvl="0" marL="457200" rtl="0" algn="l">
              <a:lnSpc>
                <a:spcPct val="200000"/>
              </a:lnSpc>
              <a:spcBef>
                <a:spcPts val="0"/>
              </a:spcBef>
              <a:spcAft>
                <a:spcPts val="0"/>
              </a:spcAft>
              <a:buSzPts val="2800"/>
              <a:buChar char="●"/>
            </a:pPr>
            <a:r>
              <a:rPr lang="en-US" sz="2800"/>
              <a:t>90% Champion customer retention rate</a:t>
            </a:r>
            <a:endParaRPr sz="2800"/>
          </a:p>
          <a:p>
            <a:pPr indent="-406400" lvl="0" marL="457200" rtl="0" algn="l">
              <a:lnSpc>
                <a:spcPct val="200000"/>
              </a:lnSpc>
              <a:spcBef>
                <a:spcPts val="0"/>
              </a:spcBef>
              <a:spcAft>
                <a:spcPts val="0"/>
              </a:spcAft>
              <a:buSzPts val="2800"/>
              <a:buChar char="●"/>
            </a:pPr>
            <a:r>
              <a:rPr lang="en-US" sz="2800"/>
              <a:t>Eliminate negative-margin subcategories</a:t>
            </a:r>
            <a:endParaRPr sz="2800"/>
          </a:p>
          <a:p>
            <a:pPr indent="-406400" lvl="0" marL="457200" rtl="0" algn="l">
              <a:lnSpc>
                <a:spcPct val="200000"/>
              </a:lnSpc>
              <a:spcBef>
                <a:spcPts val="0"/>
              </a:spcBef>
              <a:spcAft>
                <a:spcPts val="0"/>
              </a:spcAft>
              <a:buSzPts val="2800"/>
              <a:buChar char="●"/>
            </a:pPr>
            <a:r>
              <a:rPr lang="en-US" sz="2800"/>
              <a:t>20% improvement in overall profit margins</a:t>
            </a:r>
            <a:endParaRPr sz="2800"/>
          </a:p>
          <a:p>
            <a:pPr indent="0" lvl="0" marL="0" rtl="0" algn="l">
              <a:lnSpc>
                <a:spcPct val="90000"/>
              </a:lnSpc>
              <a:spcBef>
                <a:spcPts val="0"/>
              </a:spcBef>
              <a:spcAft>
                <a:spcPts val="0"/>
              </a:spcAft>
              <a:buClr>
                <a:schemeClr val="dk1"/>
              </a:buClr>
              <a:buSzPts val="1800"/>
              <a:buFont typeface="Libre Franklin"/>
              <a:buNone/>
            </a:pPr>
            <a:r>
              <a:t/>
            </a:r>
            <a:endParaRPr/>
          </a:p>
        </p:txBody>
      </p:sp>
      <p:sp>
        <p:nvSpPr>
          <p:cNvPr id="440" name="Google Shape;440;p9"/>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Libre Franklin Medium"/>
              <a:buNone/>
            </a:pPr>
            <a:r>
              <a:rPr lang="en-US"/>
              <a:t>Expected Impact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20"/>
          <p:cNvSpPr txBox="1"/>
          <p:nvPr>
            <p:ph type="title"/>
          </p:nvPr>
        </p:nvSpPr>
        <p:spPr>
          <a:xfrm>
            <a:off x="805070" y="2466280"/>
            <a:ext cx="7981500" cy="719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9600"/>
              <a:buFont typeface="Libre Franklin Medium"/>
              <a:buNone/>
            </a:pPr>
            <a:r>
              <a:rPr lang="en-US"/>
              <a:t>Thank You!</a:t>
            </a:r>
            <a:endParaRPr/>
          </a:p>
        </p:txBody>
      </p:sp>
      <p:pic>
        <p:nvPicPr>
          <p:cNvPr id="446" name="Google Shape;446;p20"/>
          <p:cNvPicPr preferRelativeResize="0"/>
          <p:nvPr/>
        </p:nvPicPr>
        <p:blipFill rotWithShape="1">
          <a:blip r:embed="rId3">
            <a:alphaModFix/>
          </a:blip>
          <a:srcRect b="15908" l="0" r="0" t="13821"/>
          <a:stretch/>
        </p:blipFill>
        <p:spPr>
          <a:xfrm>
            <a:off x="7139868" y="3307976"/>
            <a:ext cx="5052134" cy="35500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A5A5A5"/>
              </a:buClr>
              <a:buSzPts val="2200"/>
              <a:buNone/>
            </a:pPr>
            <a:r>
              <a:t/>
            </a:r>
            <a:endParaRPr/>
          </a:p>
        </p:txBody>
      </p:sp>
      <p:sp>
        <p:nvSpPr>
          <p:cNvPr id="273" name="Google Shape;273;p3"/>
          <p:cNvSpPr txBox="1"/>
          <p:nvPr>
            <p:ph idx="2" type="body"/>
          </p:nvPr>
        </p:nvSpPr>
        <p:spPr>
          <a:xfrm>
            <a:off x="457200" y="1543324"/>
            <a:ext cx="3789124" cy="4454706"/>
          </a:xfrm>
          <a:prstGeom prst="rect">
            <a:avLst/>
          </a:prstGeom>
          <a:noFill/>
          <a:ln cap="flat" cmpd="sng" w="9525">
            <a:solidFill>
              <a:schemeClr val="accent3"/>
            </a:solidFill>
            <a:prstDash val="solid"/>
            <a:round/>
            <a:headEnd len="sm" w="sm" type="none"/>
            <a:tailEnd len="sm" w="sm" type="none"/>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accent3"/>
              </a:buClr>
              <a:buSzPts val="1800"/>
              <a:buFont typeface="Libre Franklin"/>
              <a:buNone/>
            </a:pPr>
            <a:r>
              <a:rPr lang="en-US" u="sng">
                <a:solidFill>
                  <a:schemeClr val="accent3"/>
                </a:solidFill>
              </a:rPr>
              <a:t>Focus Questions:</a:t>
            </a:r>
            <a:endParaRPr/>
          </a:p>
          <a:p>
            <a:pPr indent="-285750" lvl="0" marL="285750" rtl="0" algn="l">
              <a:lnSpc>
                <a:spcPct val="90000"/>
              </a:lnSpc>
              <a:spcBef>
                <a:spcPts val="1000"/>
              </a:spcBef>
              <a:spcAft>
                <a:spcPts val="0"/>
              </a:spcAft>
              <a:buClr>
                <a:schemeClr val="dk1"/>
              </a:buClr>
              <a:buSzPts val="1800"/>
              <a:buFont typeface="Arial"/>
              <a:buChar char="•"/>
            </a:pPr>
            <a:r>
              <a:rPr lang="en-US"/>
              <a:t>What drives sales performance across different dimensions?</a:t>
            </a:r>
            <a:endParaRPr/>
          </a:p>
          <a:p>
            <a:pPr indent="-285750" lvl="0" marL="285750" rtl="0" algn="l">
              <a:lnSpc>
                <a:spcPct val="90000"/>
              </a:lnSpc>
              <a:spcBef>
                <a:spcPts val="1000"/>
              </a:spcBef>
              <a:spcAft>
                <a:spcPts val="0"/>
              </a:spcAft>
              <a:buClr>
                <a:schemeClr val="dk1"/>
              </a:buClr>
              <a:buSzPts val="1800"/>
              <a:buFont typeface="Arial"/>
              <a:buChar char="•"/>
            </a:pPr>
            <a:r>
              <a:rPr lang="en-US"/>
              <a:t>Which factors most impact revenue generation?</a:t>
            </a:r>
            <a:endParaRPr/>
          </a:p>
          <a:p>
            <a:pPr indent="-285750" lvl="0" marL="285750" rtl="0" algn="l">
              <a:lnSpc>
                <a:spcPct val="90000"/>
              </a:lnSpc>
              <a:spcBef>
                <a:spcPts val="1000"/>
              </a:spcBef>
              <a:spcAft>
                <a:spcPts val="0"/>
              </a:spcAft>
              <a:buClr>
                <a:schemeClr val="dk1"/>
              </a:buClr>
              <a:buSzPts val="1800"/>
              <a:buFont typeface="Arial"/>
              <a:buChar char="•"/>
            </a:pPr>
            <a:r>
              <a:rPr lang="en-US"/>
              <a:t>Where are the growth opportunities?</a:t>
            </a:r>
            <a:endParaRPr/>
          </a:p>
        </p:txBody>
      </p:sp>
      <p:sp>
        <p:nvSpPr>
          <p:cNvPr id="274" name="Google Shape;274;p3"/>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Libre Franklin Medium"/>
              <a:buNone/>
            </a:pPr>
            <a:r>
              <a:rPr lang="en-US"/>
              <a:t>Sales &amp; Revenue Analyst</a:t>
            </a:r>
            <a:endParaRPr/>
          </a:p>
        </p:txBody>
      </p:sp>
      <p:sp>
        <p:nvSpPr>
          <p:cNvPr id="275" name="Google Shape;275;p3"/>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76" name="Google Shape;276;p3"/>
          <p:cNvSpPr txBox="1"/>
          <p:nvPr/>
        </p:nvSpPr>
        <p:spPr>
          <a:xfrm>
            <a:off x="8622715" y="417910"/>
            <a:ext cx="3122971" cy="52322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2800" u="none" cap="none" strike="noStrike">
                <a:solidFill>
                  <a:schemeClr val="accent3"/>
                </a:solidFill>
                <a:latin typeface="Century Gothic"/>
                <a:ea typeface="Century Gothic"/>
                <a:cs typeface="Century Gothic"/>
                <a:sym typeface="Century Gothic"/>
              </a:rPr>
              <a:t>Michael Yudanin</a:t>
            </a:r>
            <a:endParaRPr/>
          </a:p>
        </p:txBody>
      </p:sp>
      <p:sp>
        <p:nvSpPr>
          <p:cNvPr id="277" name="Google Shape;277;p3"/>
          <p:cNvSpPr txBox="1"/>
          <p:nvPr/>
        </p:nvSpPr>
        <p:spPr>
          <a:xfrm>
            <a:off x="4421688" y="1543324"/>
            <a:ext cx="7323998" cy="4454706"/>
          </a:xfrm>
          <a:prstGeom prst="rect">
            <a:avLst/>
          </a:prstGeom>
          <a:noFill/>
          <a:ln cap="flat" cmpd="sng" w="9525">
            <a:solidFill>
              <a:schemeClr val="accent3"/>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accent3"/>
              </a:buClr>
              <a:buSzPts val="1800"/>
              <a:buFont typeface="Libre Franklin"/>
              <a:buNone/>
            </a:pPr>
            <a:r>
              <a:rPr b="0" i="0" lang="en-US" sz="1800" u="sng" cap="none" strike="noStrike">
                <a:solidFill>
                  <a:schemeClr val="accent3"/>
                </a:solidFill>
                <a:latin typeface="Libre Franklin"/>
                <a:ea typeface="Libre Franklin"/>
                <a:cs typeface="Libre Franklin"/>
                <a:sym typeface="Libre Franklin"/>
              </a:rPr>
              <a:t>Analysis:</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Sales trends over time with seasonality</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Revenue drivers and correlations</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Predictive factors for high-sales periods</a:t>
            </a:r>
            <a:endParaRPr/>
          </a:p>
        </p:txBody>
      </p:sp>
      <p:pic>
        <p:nvPicPr>
          <p:cNvPr descr="Cartoon of a person holding a paper and a chart&#10;&#10;AI-generated content may be incorrect." id="278" name="Google Shape;278;p3"/>
          <p:cNvPicPr preferRelativeResize="0"/>
          <p:nvPr/>
        </p:nvPicPr>
        <p:blipFill rotWithShape="1">
          <a:blip r:embed="rId3">
            <a:alphaModFix/>
          </a:blip>
          <a:srcRect b="0" l="0" r="0" t="0"/>
          <a:stretch/>
        </p:blipFill>
        <p:spPr>
          <a:xfrm>
            <a:off x="446314" y="3862342"/>
            <a:ext cx="2132325" cy="21356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g370b737976d_0_0"/>
          <p:cNvSpPr txBox="1"/>
          <p:nvPr>
            <p:ph idx="1" type="body"/>
          </p:nvPr>
        </p:nvSpPr>
        <p:spPr>
          <a:xfrm>
            <a:off x="457200" y="954291"/>
            <a:ext cx="11277600" cy="365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sp>
        <p:nvSpPr>
          <p:cNvPr id="285" name="Google Shape;285;g370b737976d_0_0"/>
          <p:cNvSpPr txBox="1"/>
          <p:nvPr>
            <p:ph idx="2" type="body"/>
          </p:nvPr>
        </p:nvSpPr>
        <p:spPr>
          <a:xfrm>
            <a:off x="457199" y="1543325"/>
            <a:ext cx="4012800" cy="4454700"/>
          </a:xfrm>
          <a:prstGeom prst="rect">
            <a:avLst/>
          </a:prstGeom>
        </p:spPr>
        <p:txBody>
          <a:bodyPr anchorCtr="0" anchor="t" bIns="45700" lIns="91425" spcFirstLastPara="1" rIns="91425" wrap="square" tIns="45700">
            <a:noAutofit/>
          </a:bodyPr>
          <a:lstStyle/>
          <a:p>
            <a:pPr indent="0" lvl="0" marL="0" rtl="0" algn="l">
              <a:lnSpc>
                <a:spcPct val="115000"/>
              </a:lnSpc>
              <a:spcBef>
                <a:spcPts val="1000"/>
              </a:spcBef>
              <a:spcAft>
                <a:spcPts val="0"/>
              </a:spcAft>
              <a:buNone/>
            </a:pPr>
            <a:r>
              <a:rPr lang="en-US">
                <a:latin typeface="Arial"/>
                <a:ea typeface="Arial"/>
                <a:cs typeface="Arial"/>
                <a:sym typeface="Arial"/>
              </a:rPr>
              <a:t>Linear Regression analysis shows two factors impacting sales:</a:t>
            </a:r>
            <a:r>
              <a:rPr b="1" lang="en-US">
                <a:latin typeface="Century Gothic"/>
                <a:ea typeface="Century Gothic"/>
                <a:cs typeface="Century Gothic"/>
                <a:sym typeface="Century Gothic"/>
              </a:rPr>
              <a:t> </a:t>
            </a:r>
            <a:endParaRPr b="1">
              <a:latin typeface="Century Gothic"/>
              <a:ea typeface="Century Gothic"/>
              <a:cs typeface="Century Gothic"/>
              <a:sym typeface="Century Gothic"/>
            </a:endParaRPr>
          </a:p>
          <a:p>
            <a:pPr indent="-342900" lvl="0" marL="457200" rtl="0" algn="l">
              <a:lnSpc>
                <a:spcPct val="200000"/>
              </a:lnSpc>
              <a:spcBef>
                <a:spcPts val="1000"/>
              </a:spcBef>
              <a:spcAft>
                <a:spcPts val="0"/>
              </a:spcAft>
              <a:buSzPts val="1800"/>
              <a:buFont typeface="Century Gothic"/>
              <a:buChar char="-"/>
            </a:pPr>
            <a:r>
              <a:rPr b="1" lang="en-US">
                <a:latin typeface="Century Gothic"/>
                <a:ea typeface="Century Gothic"/>
                <a:cs typeface="Century Gothic"/>
                <a:sym typeface="Century Gothic"/>
              </a:rPr>
              <a:t>City</a:t>
            </a:r>
            <a:endParaRPr b="1">
              <a:latin typeface="Century Gothic"/>
              <a:ea typeface="Century Gothic"/>
              <a:cs typeface="Century Gothic"/>
              <a:sym typeface="Century Gothic"/>
            </a:endParaRPr>
          </a:p>
          <a:p>
            <a:pPr indent="-342900" lvl="0" marL="457200" rtl="0" algn="l">
              <a:lnSpc>
                <a:spcPct val="200000"/>
              </a:lnSpc>
              <a:spcBef>
                <a:spcPts val="0"/>
              </a:spcBef>
              <a:spcAft>
                <a:spcPts val="0"/>
              </a:spcAft>
              <a:buSzPts val="1800"/>
              <a:buFont typeface="Century Gothic"/>
              <a:buChar char="-"/>
            </a:pPr>
            <a:r>
              <a:rPr b="1" lang="en-US">
                <a:latin typeface="Century Gothic"/>
                <a:ea typeface="Century Gothic"/>
                <a:cs typeface="Century Gothic"/>
                <a:sym typeface="Century Gothic"/>
              </a:rPr>
              <a:t>Manufacture</a:t>
            </a:r>
            <a:endParaRPr b="1">
              <a:latin typeface="Century Gothic"/>
              <a:ea typeface="Century Gothic"/>
              <a:cs typeface="Century Gothic"/>
              <a:sym typeface="Century Gothic"/>
            </a:endParaRPr>
          </a:p>
        </p:txBody>
      </p:sp>
      <p:sp>
        <p:nvSpPr>
          <p:cNvPr id="286" name="Google Shape;286;g370b737976d_0_0"/>
          <p:cNvSpPr txBox="1"/>
          <p:nvPr>
            <p:ph type="title"/>
          </p:nvPr>
        </p:nvSpPr>
        <p:spPr>
          <a:xfrm>
            <a:off x="468086" y="385004"/>
            <a:ext cx="11266800" cy="588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Factors driving sales performance</a:t>
            </a:r>
            <a:endParaRPr/>
          </a:p>
        </p:txBody>
      </p:sp>
      <p:sp>
        <p:nvSpPr>
          <p:cNvPr id="287" name="Google Shape;287;g370b737976d_0_0"/>
          <p:cNvSpPr txBox="1"/>
          <p:nvPr>
            <p:ph idx="12" type="sldNum"/>
          </p:nvPr>
        </p:nvSpPr>
        <p:spPr>
          <a:xfrm>
            <a:off x="10634663" y="6290433"/>
            <a:ext cx="1100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288" name="Google Shape;288;g370b737976d_0_0"/>
          <p:cNvPicPr preferRelativeResize="0"/>
          <p:nvPr/>
        </p:nvPicPr>
        <p:blipFill rotWithShape="1">
          <a:blip r:embed="rId3">
            <a:alphaModFix/>
          </a:blip>
          <a:srcRect b="8531" l="5678" r="0" t="14396"/>
          <a:stretch/>
        </p:blipFill>
        <p:spPr>
          <a:xfrm>
            <a:off x="3889500" y="1320000"/>
            <a:ext cx="8092474" cy="50457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370b737976d_0_17"/>
          <p:cNvSpPr txBox="1"/>
          <p:nvPr>
            <p:ph idx="1" type="body"/>
          </p:nvPr>
        </p:nvSpPr>
        <p:spPr>
          <a:xfrm>
            <a:off x="457200" y="954291"/>
            <a:ext cx="11277600" cy="365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sp>
        <p:nvSpPr>
          <p:cNvPr id="295" name="Google Shape;295;g370b737976d_0_17"/>
          <p:cNvSpPr txBox="1"/>
          <p:nvPr>
            <p:ph idx="2" type="body"/>
          </p:nvPr>
        </p:nvSpPr>
        <p:spPr>
          <a:xfrm>
            <a:off x="457200" y="1543325"/>
            <a:ext cx="4845000" cy="1015200"/>
          </a:xfrm>
          <a:prstGeom prst="rect">
            <a:avLst/>
          </a:prstGeom>
        </p:spPr>
        <p:txBody>
          <a:bodyPr anchorCtr="0" anchor="t" bIns="45700" lIns="91425" spcFirstLastPara="1" rIns="91425" wrap="square" tIns="45700">
            <a:noAutofit/>
          </a:bodyPr>
          <a:lstStyle/>
          <a:p>
            <a:pPr indent="-342900" lvl="0" marL="457200" rtl="0" algn="l">
              <a:lnSpc>
                <a:spcPct val="150000"/>
              </a:lnSpc>
              <a:spcBef>
                <a:spcPts val="1000"/>
              </a:spcBef>
              <a:spcAft>
                <a:spcPts val="0"/>
              </a:spcAft>
              <a:buSzPts val="1800"/>
              <a:buChar char="-"/>
            </a:pPr>
            <a:r>
              <a:rPr lang="en-US"/>
              <a:t>Q4 brings more sales</a:t>
            </a:r>
            <a:endParaRPr/>
          </a:p>
          <a:p>
            <a:pPr indent="-342900" lvl="0" marL="457200" rtl="0" algn="l">
              <a:lnSpc>
                <a:spcPct val="150000"/>
              </a:lnSpc>
              <a:spcBef>
                <a:spcPts val="0"/>
              </a:spcBef>
              <a:spcAft>
                <a:spcPts val="0"/>
              </a:spcAft>
              <a:buSzPts val="1800"/>
              <a:buChar char="-"/>
            </a:pPr>
            <a:r>
              <a:rPr lang="en-US"/>
              <a:t>The trend persists over the years</a:t>
            </a:r>
            <a:endParaRPr/>
          </a:p>
        </p:txBody>
      </p:sp>
      <p:sp>
        <p:nvSpPr>
          <p:cNvPr id="296" name="Google Shape;296;g370b737976d_0_17"/>
          <p:cNvSpPr txBox="1"/>
          <p:nvPr>
            <p:ph type="title"/>
          </p:nvPr>
        </p:nvSpPr>
        <p:spPr>
          <a:xfrm>
            <a:off x="468086" y="385004"/>
            <a:ext cx="11266800" cy="588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Seasonality</a:t>
            </a:r>
            <a:endParaRPr/>
          </a:p>
        </p:txBody>
      </p:sp>
      <p:sp>
        <p:nvSpPr>
          <p:cNvPr id="297" name="Google Shape;297;g370b737976d_0_17"/>
          <p:cNvSpPr txBox="1"/>
          <p:nvPr>
            <p:ph idx="12" type="sldNum"/>
          </p:nvPr>
        </p:nvSpPr>
        <p:spPr>
          <a:xfrm>
            <a:off x="10634663" y="6290433"/>
            <a:ext cx="1100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298" name="Google Shape;298;g370b737976d_0_17"/>
          <p:cNvPicPr preferRelativeResize="0"/>
          <p:nvPr/>
        </p:nvPicPr>
        <p:blipFill rotWithShape="1">
          <a:blip r:embed="rId3">
            <a:alphaModFix/>
          </a:blip>
          <a:srcRect b="52271" l="0" r="49533" t="0"/>
          <a:stretch/>
        </p:blipFill>
        <p:spPr>
          <a:xfrm>
            <a:off x="4934800" y="114975"/>
            <a:ext cx="3249725" cy="3012976"/>
          </a:xfrm>
          <a:prstGeom prst="rect">
            <a:avLst/>
          </a:prstGeom>
          <a:noFill/>
          <a:ln>
            <a:noFill/>
          </a:ln>
        </p:spPr>
      </p:pic>
      <p:pic>
        <p:nvPicPr>
          <p:cNvPr id="299" name="Google Shape;299;g370b737976d_0_17"/>
          <p:cNvPicPr preferRelativeResize="0"/>
          <p:nvPr/>
        </p:nvPicPr>
        <p:blipFill rotWithShape="1">
          <a:blip r:embed="rId3">
            <a:alphaModFix/>
          </a:blip>
          <a:srcRect b="0" l="49992" r="0" t="48277"/>
          <a:stretch/>
        </p:blipFill>
        <p:spPr>
          <a:xfrm>
            <a:off x="8216900" y="143150"/>
            <a:ext cx="3919724" cy="3295101"/>
          </a:xfrm>
          <a:prstGeom prst="rect">
            <a:avLst/>
          </a:prstGeom>
          <a:noFill/>
          <a:ln>
            <a:noFill/>
          </a:ln>
        </p:spPr>
      </p:pic>
      <p:pic>
        <p:nvPicPr>
          <p:cNvPr id="300" name="Google Shape;300;g370b737976d_0_17"/>
          <p:cNvPicPr preferRelativeResize="0"/>
          <p:nvPr/>
        </p:nvPicPr>
        <p:blipFill>
          <a:blip r:embed="rId4">
            <a:alphaModFix/>
          </a:blip>
          <a:stretch>
            <a:fillRect/>
          </a:stretch>
        </p:blipFill>
        <p:spPr>
          <a:xfrm>
            <a:off x="495300" y="3127950"/>
            <a:ext cx="5297483" cy="3012975"/>
          </a:xfrm>
          <a:prstGeom prst="rect">
            <a:avLst/>
          </a:prstGeom>
          <a:noFill/>
          <a:ln>
            <a:noFill/>
          </a:ln>
        </p:spPr>
      </p:pic>
      <p:sp>
        <p:nvSpPr>
          <p:cNvPr id="301" name="Google Shape;301;g370b737976d_0_17"/>
          <p:cNvSpPr txBox="1"/>
          <p:nvPr>
            <p:ph idx="2" type="body"/>
          </p:nvPr>
        </p:nvSpPr>
        <p:spPr>
          <a:xfrm>
            <a:off x="6081375" y="3360375"/>
            <a:ext cx="4845000" cy="1587300"/>
          </a:xfrm>
          <a:prstGeom prst="rect">
            <a:avLst/>
          </a:prstGeom>
        </p:spPr>
        <p:txBody>
          <a:bodyPr anchorCtr="0" anchor="t" bIns="45700" lIns="91425" spcFirstLastPara="1" rIns="91425" wrap="square" tIns="45700">
            <a:noAutofit/>
          </a:bodyPr>
          <a:lstStyle/>
          <a:p>
            <a:pPr indent="-342900" lvl="0" marL="457200" rtl="0" algn="l">
              <a:lnSpc>
                <a:spcPct val="150000"/>
              </a:lnSpc>
              <a:spcBef>
                <a:spcPts val="1000"/>
              </a:spcBef>
              <a:spcAft>
                <a:spcPts val="0"/>
              </a:spcAft>
              <a:buSzPts val="1800"/>
              <a:buChar char="-"/>
            </a:pPr>
            <a:r>
              <a:rPr lang="en-US"/>
              <a:t>The difference is not significant at the &lt;0.05 level (p=0.073308)</a:t>
            </a:r>
            <a:endParaRPr/>
          </a:p>
          <a:p>
            <a:pPr indent="-342900" lvl="0" marL="457200" rtl="0" algn="l">
              <a:lnSpc>
                <a:spcPct val="150000"/>
              </a:lnSpc>
              <a:spcBef>
                <a:spcPts val="0"/>
              </a:spcBef>
              <a:spcAft>
                <a:spcPts val="0"/>
              </a:spcAft>
              <a:buSzPts val="1800"/>
              <a:buChar char="-"/>
            </a:pPr>
            <a:r>
              <a:rPr lang="en-US"/>
              <a:t>Further research is recommended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g370b737976d_0_29"/>
          <p:cNvSpPr txBox="1"/>
          <p:nvPr>
            <p:ph idx="1" type="body"/>
          </p:nvPr>
        </p:nvSpPr>
        <p:spPr>
          <a:xfrm>
            <a:off x="457200" y="954291"/>
            <a:ext cx="11277600" cy="365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sp>
        <p:nvSpPr>
          <p:cNvPr id="308" name="Google Shape;308;g370b737976d_0_29"/>
          <p:cNvSpPr txBox="1"/>
          <p:nvPr>
            <p:ph type="title"/>
          </p:nvPr>
        </p:nvSpPr>
        <p:spPr>
          <a:xfrm>
            <a:off x="468086" y="385004"/>
            <a:ext cx="11266800" cy="588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Champion customers contribute more</a:t>
            </a:r>
            <a:endParaRPr/>
          </a:p>
        </p:txBody>
      </p:sp>
      <p:sp>
        <p:nvSpPr>
          <p:cNvPr id="309" name="Google Shape;309;g370b737976d_0_29"/>
          <p:cNvSpPr txBox="1"/>
          <p:nvPr>
            <p:ph idx="12" type="sldNum"/>
          </p:nvPr>
        </p:nvSpPr>
        <p:spPr>
          <a:xfrm>
            <a:off x="10634663" y="6290433"/>
            <a:ext cx="1100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10" name="Google Shape;310;g370b737976d_0_29"/>
          <p:cNvPicPr preferRelativeResize="0"/>
          <p:nvPr/>
        </p:nvPicPr>
        <p:blipFill rotWithShape="1">
          <a:blip r:embed="rId3">
            <a:alphaModFix/>
          </a:blip>
          <a:srcRect b="55302" l="0" r="49225" t="2649"/>
          <a:stretch/>
        </p:blipFill>
        <p:spPr>
          <a:xfrm>
            <a:off x="2330525" y="1381300"/>
            <a:ext cx="7106226" cy="43740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g370b737976d_0_9"/>
          <p:cNvSpPr txBox="1"/>
          <p:nvPr>
            <p:ph idx="2" type="body"/>
          </p:nvPr>
        </p:nvSpPr>
        <p:spPr>
          <a:xfrm>
            <a:off x="462600" y="1121125"/>
            <a:ext cx="11266800" cy="5169300"/>
          </a:xfrm>
          <a:prstGeom prst="rect">
            <a:avLst/>
          </a:prstGeom>
        </p:spPr>
        <p:txBody>
          <a:bodyPr anchorCtr="0" anchor="t" bIns="45700" lIns="91425" spcFirstLastPara="1" rIns="91425" wrap="square" tIns="45700">
            <a:noAutofit/>
          </a:bodyPr>
          <a:lstStyle/>
          <a:p>
            <a:pPr indent="-342900" lvl="0" marL="457200" rtl="0" algn="l">
              <a:lnSpc>
                <a:spcPct val="130000"/>
              </a:lnSpc>
              <a:spcBef>
                <a:spcPts val="0"/>
              </a:spcBef>
              <a:spcAft>
                <a:spcPts val="0"/>
              </a:spcAft>
              <a:buSzPts val="1800"/>
              <a:buChar char="❖"/>
            </a:pPr>
            <a:r>
              <a:rPr lang="en-US"/>
              <a:t>Leverage</a:t>
            </a:r>
            <a:r>
              <a:rPr b="1" lang="en-US"/>
              <a:t> Sales Trends</a:t>
            </a:r>
            <a:r>
              <a:rPr lang="en-US"/>
              <a:t> - Utilize the identified sales peaks</a:t>
            </a:r>
            <a:endParaRPr/>
          </a:p>
          <a:p>
            <a:pPr indent="-342900" lvl="1" marL="914400" rtl="0" algn="l">
              <a:lnSpc>
                <a:spcPct val="130000"/>
              </a:lnSpc>
              <a:spcBef>
                <a:spcPts val="0"/>
              </a:spcBef>
              <a:spcAft>
                <a:spcPts val="0"/>
              </a:spcAft>
              <a:buSzPts val="1800"/>
              <a:buChar char="➢"/>
            </a:pPr>
            <a:r>
              <a:rPr lang="en-US"/>
              <a:t>November, December, March are sales peaks</a:t>
            </a:r>
            <a:endParaRPr/>
          </a:p>
          <a:p>
            <a:pPr indent="-342900" lvl="1" marL="914400" rtl="0" algn="l">
              <a:lnSpc>
                <a:spcPct val="130000"/>
              </a:lnSpc>
              <a:spcBef>
                <a:spcPts val="0"/>
              </a:spcBef>
              <a:spcAft>
                <a:spcPts val="0"/>
              </a:spcAft>
              <a:buSzPts val="1800"/>
              <a:buChar char="➢"/>
            </a:pPr>
            <a:r>
              <a:rPr lang="en-US"/>
              <a:t>Despite non-significant results, acting on this will not hurt</a:t>
            </a:r>
            <a:endParaRPr/>
          </a:p>
          <a:p>
            <a:pPr indent="-342900" lvl="1" marL="914400" rtl="0" algn="l">
              <a:lnSpc>
                <a:spcPct val="130000"/>
              </a:lnSpc>
              <a:spcBef>
                <a:spcPts val="0"/>
              </a:spcBef>
              <a:spcAft>
                <a:spcPts val="0"/>
              </a:spcAft>
              <a:buSzPts val="1800"/>
              <a:buChar char="➢"/>
            </a:pPr>
            <a:r>
              <a:rPr lang="en-US"/>
              <a:t>Focus strategic marketing campaigns and inventory management for Q4.</a:t>
            </a:r>
            <a:endParaRPr/>
          </a:p>
          <a:p>
            <a:pPr indent="-342900" lvl="0" marL="457200" marR="0" rtl="0" algn="l">
              <a:lnSpc>
                <a:spcPct val="130000"/>
              </a:lnSpc>
              <a:spcBef>
                <a:spcPts val="0"/>
              </a:spcBef>
              <a:spcAft>
                <a:spcPts val="0"/>
              </a:spcAft>
              <a:buSzPts val="1800"/>
              <a:buChar char="❖"/>
            </a:pPr>
            <a:r>
              <a:rPr lang="en-US"/>
              <a:t>Target </a:t>
            </a:r>
            <a:r>
              <a:rPr b="1" lang="en-US"/>
              <a:t>High-Value Customers and Regions</a:t>
            </a:r>
            <a:endParaRPr b="1"/>
          </a:p>
          <a:p>
            <a:pPr indent="-342900" lvl="1" marL="914400" marR="0" rtl="0" algn="l">
              <a:lnSpc>
                <a:spcPct val="130000"/>
              </a:lnSpc>
              <a:spcBef>
                <a:spcPts val="0"/>
              </a:spcBef>
              <a:spcAft>
                <a:spcPts val="0"/>
              </a:spcAft>
              <a:buSzPts val="1800"/>
              <a:buChar char="➢"/>
            </a:pPr>
            <a:r>
              <a:rPr lang="en-US"/>
              <a:t>Focus sales and marketing efforts on the 'Consumer' segment and regions like the 'West' and 'East' which show strong sales performance.</a:t>
            </a:r>
            <a:endParaRPr/>
          </a:p>
          <a:p>
            <a:pPr indent="-342900" lvl="0" marL="457200" marR="0" rtl="0" algn="l">
              <a:lnSpc>
                <a:spcPct val="130000"/>
              </a:lnSpc>
              <a:spcBef>
                <a:spcPts val="0"/>
              </a:spcBef>
              <a:spcAft>
                <a:spcPts val="0"/>
              </a:spcAft>
              <a:buSzPts val="1800"/>
              <a:buChar char="❖"/>
            </a:pPr>
            <a:r>
              <a:rPr lang="en-US"/>
              <a:t>Focus on high-value </a:t>
            </a:r>
            <a:r>
              <a:rPr b="1" lang="en-US"/>
              <a:t>Cities</a:t>
            </a:r>
            <a:endParaRPr/>
          </a:p>
          <a:p>
            <a:pPr indent="-342900" lvl="1" marL="914400" marR="0" rtl="0" algn="l">
              <a:lnSpc>
                <a:spcPct val="130000"/>
              </a:lnSpc>
              <a:spcBef>
                <a:spcPts val="0"/>
              </a:spcBef>
              <a:spcAft>
                <a:spcPts val="0"/>
              </a:spcAft>
              <a:buSzPts val="1800"/>
              <a:buChar char="➢"/>
            </a:pPr>
            <a:r>
              <a:rPr lang="en-US"/>
              <a:t>City has an important impact on sales and profits.</a:t>
            </a:r>
            <a:endParaRPr/>
          </a:p>
          <a:p>
            <a:pPr indent="-342900" lvl="1" marL="914400" marR="0" rtl="0" algn="l">
              <a:lnSpc>
                <a:spcPct val="130000"/>
              </a:lnSpc>
              <a:spcBef>
                <a:spcPts val="0"/>
              </a:spcBef>
              <a:spcAft>
                <a:spcPts val="0"/>
              </a:spcAft>
              <a:buSzPts val="1800"/>
              <a:buChar char="➢"/>
            </a:pPr>
            <a:r>
              <a:rPr lang="en-US"/>
              <a:t>Focus on high-value cities to tap into additional potential.</a:t>
            </a:r>
            <a:endParaRPr/>
          </a:p>
          <a:p>
            <a:pPr indent="-342900" lvl="0" marL="457200" marR="0" rtl="0" algn="l">
              <a:lnSpc>
                <a:spcPct val="130000"/>
              </a:lnSpc>
              <a:spcBef>
                <a:spcPts val="0"/>
              </a:spcBef>
              <a:spcAft>
                <a:spcPts val="0"/>
              </a:spcAft>
              <a:buSzPts val="1800"/>
              <a:buChar char="❖"/>
            </a:pPr>
            <a:r>
              <a:rPr lang="en-US"/>
              <a:t>Focus on high-value </a:t>
            </a:r>
            <a:r>
              <a:rPr b="1" lang="en-US"/>
              <a:t>Products</a:t>
            </a:r>
            <a:r>
              <a:rPr lang="en-US"/>
              <a:t>:</a:t>
            </a:r>
            <a:endParaRPr/>
          </a:p>
          <a:p>
            <a:pPr indent="-342900" lvl="1" marL="914400" marR="0" rtl="0" algn="l">
              <a:lnSpc>
                <a:spcPct val="130000"/>
              </a:lnSpc>
              <a:spcBef>
                <a:spcPts val="0"/>
              </a:spcBef>
              <a:spcAft>
                <a:spcPts val="0"/>
              </a:spcAft>
              <a:buSzPts val="1800"/>
              <a:buChar char="➢"/>
            </a:pPr>
            <a:r>
              <a:rPr lang="en-US"/>
              <a:t>Manufactury has an important impact on sales and profits.</a:t>
            </a:r>
            <a:endParaRPr/>
          </a:p>
          <a:p>
            <a:pPr indent="-342900" lvl="1" marL="914400" marR="0" rtl="0" algn="l">
              <a:lnSpc>
                <a:spcPct val="130000"/>
              </a:lnSpc>
              <a:spcBef>
                <a:spcPts val="0"/>
              </a:spcBef>
              <a:spcAft>
                <a:spcPts val="0"/>
              </a:spcAft>
              <a:buSzPts val="1800"/>
              <a:buChar char="➢"/>
            </a:pPr>
            <a:r>
              <a:rPr lang="en-US"/>
              <a:t>Optimize procurement and focus on high-value products.</a:t>
            </a:r>
            <a:endParaRPr/>
          </a:p>
          <a:p>
            <a:pPr indent="0" lvl="0" marL="0" rtl="0" algn="l">
              <a:lnSpc>
                <a:spcPct val="130000"/>
              </a:lnSpc>
              <a:spcBef>
                <a:spcPts val="0"/>
              </a:spcBef>
              <a:spcAft>
                <a:spcPts val="0"/>
              </a:spcAft>
              <a:buNone/>
            </a:pPr>
            <a:r>
              <a:t/>
            </a:r>
            <a:endParaRPr/>
          </a:p>
        </p:txBody>
      </p:sp>
      <p:sp>
        <p:nvSpPr>
          <p:cNvPr id="317" name="Google Shape;317;g370b737976d_0_9"/>
          <p:cNvSpPr txBox="1"/>
          <p:nvPr>
            <p:ph type="title"/>
          </p:nvPr>
        </p:nvSpPr>
        <p:spPr>
          <a:xfrm>
            <a:off x="468086" y="385004"/>
            <a:ext cx="11266800" cy="588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Growth</a:t>
            </a:r>
            <a:r>
              <a:rPr lang="en-US"/>
              <a:t> </a:t>
            </a:r>
            <a:r>
              <a:rPr lang="en-US"/>
              <a:t>opportunities</a:t>
            </a:r>
            <a:endParaRPr/>
          </a:p>
        </p:txBody>
      </p:sp>
      <p:sp>
        <p:nvSpPr>
          <p:cNvPr id="318" name="Google Shape;318;g370b737976d_0_9"/>
          <p:cNvSpPr txBox="1"/>
          <p:nvPr>
            <p:ph idx="12" type="sldNum"/>
          </p:nvPr>
        </p:nvSpPr>
        <p:spPr>
          <a:xfrm>
            <a:off x="10634663" y="6290433"/>
            <a:ext cx="1100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
          <p:cNvSpPr txBox="1"/>
          <p:nvPr>
            <p:ph idx="1" type="body"/>
          </p:nvPr>
        </p:nvSpPr>
        <p:spPr>
          <a:xfrm>
            <a:off x="457200" y="954291"/>
            <a:ext cx="11277600" cy="36576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A5A5A5"/>
              </a:buClr>
              <a:buSzPts val="2200"/>
              <a:buNone/>
            </a:pPr>
            <a:r>
              <a:t/>
            </a:r>
            <a:endParaRPr/>
          </a:p>
        </p:txBody>
      </p:sp>
      <p:sp>
        <p:nvSpPr>
          <p:cNvPr id="324" name="Google Shape;324;p4"/>
          <p:cNvSpPr txBox="1"/>
          <p:nvPr>
            <p:ph type="title"/>
          </p:nvPr>
        </p:nvSpPr>
        <p:spPr>
          <a:xfrm>
            <a:off x="468086" y="385004"/>
            <a:ext cx="11266714" cy="58903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Libre Franklin Medium"/>
              <a:buNone/>
            </a:pPr>
            <a:r>
              <a:rPr lang="en-US"/>
              <a:t>Customer Behavior Analyst</a:t>
            </a:r>
            <a:endParaRPr/>
          </a:p>
        </p:txBody>
      </p:sp>
      <p:sp>
        <p:nvSpPr>
          <p:cNvPr id="325" name="Google Shape;325;p4"/>
          <p:cNvSpPr txBox="1"/>
          <p:nvPr>
            <p:ph idx="12" type="sldNum"/>
          </p:nvPr>
        </p:nvSpPr>
        <p:spPr>
          <a:xfrm>
            <a:off x="10634663" y="6290433"/>
            <a:ext cx="1100137"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26" name="Google Shape;326;p4"/>
          <p:cNvSpPr txBox="1"/>
          <p:nvPr/>
        </p:nvSpPr>
        <p:spPr>
          <a:xfrm>
            <a:off x="9252696" y="417910"/>
            <a:ext cx="2492990" cy="52322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2800" u="none" cap="none" strike="noStrike">
                <a:solidFill>
                  <a:schemeClr val="accent3"/>
                </a:solidFill>
                <a:latin typeface="Century Gothic"/>
                <a:ea typeface="Century Gothic"/>
                <a:cs typeface="Century Gothic"/>
                <a:sym typeface="Century Gothic"/>
              </a:rPr>
              <a:t>Yuxiao Wang</a:t>
            </a:r>
            <a:endParaRPr/>
          </a:p>
        </p:txBody>
      </p:sp>
      <p:sp>
        <p:nvSpPr>
          <p:cNvPr id="327" name="Google Shape;327;p4"/>
          <p:cNvSpPr txBox="1"/>
          <p:nvPr>
            <p:ph idx="2" type="body"/>
          </p:nvPr>
        </p:nvSpPr>
        <p:spPr>
          <a:xfrm>
            <a:off x="457200" y="1543324"/>
            <a:ext cx="3789124" cy="4454706"/>
          </a:xfrm>
          <a:prstGeom prst="rect">
            <a:avLst/>
          </a:prstGeom>
          <a:noFill/>
          <a:ln cap="flat" cmpd="sng" w="9525">
            <a:solidFill>
              <a:schemeClr val="accent3"/>
            </a:solidFill>
            <a:prstDash val="solid"/>
            <a:round/>
            <a:headEnd len="sm" w="sm" type="none"/>
            <a:tailEnd len="sm" w="sm" type="none"/>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accent3"/>
              </a:buClr>
              <a:buSzPts val="1800"/>
              <a:buFont typeface="Libre Franklin"/>
              <a:buNone/>
            </a:pPr>
            <a:r>
              <a:rPr lang="en-US" u="sng">
                <a:solidFill>
                  <a:schemeClr val="accent3"/>
                </a:solidFill>
              </a:rPr>
              <a:t>Focus Questions:</a:t>
            </a:r>
            <a:endParaRPr/>
          </a:p>
          <a:p>
            <a:pPr indent="-285750" lvl="0" marL="285750" rtl="0" algn="l">
              <a:lnSpc>
                <a:spcPct val="90000"/>
              </a:lnSpc>
              <a:spcBef>
                <a:spcPts val="1000"/>
              </a:spcBef>
              <a:spcAft>
                <a:spcPts val="0"/>
              </a:spcAft>
              <a:buClr>
                <a:schemeClr val="dk1"/>
              </a:buClr>
              <a:buSzPts val="1800"/>
              <a:buFont typeface="Arial"/>
              <a:buChar char="•"/>
            </a:pPr>
            <a:r>
              <a:rPr lang="en-US"/>
              <a:t>Who are our most valuable customers?</a:t>
            </a:r>
            <a:endParaRPr/>
          </a:p>
          <a:p>
            <a:pPr indent="-285750" lvl="0" marL="285750" rtl="0" algn="l">
              <a:lnSpc>
                <a:spcPct val="90000"/>
              </a:lnSpc>
              <a:spcBef>
                <a:spcPts val="1000"/>
              </a:spcBef>
              <a:spcAft>
                <a:spcPts val="0"/>
              </a:spcAft>
              <a:buClr>
                <a:schemeClr val="dk1"/>
              </a:buClr>
              <a:buSzPts val="1800"/>
              <a:buFont typeface="Arial"/>
              <a:buChar char="•"/>
            </a:pPr>
            <a:r>
              <a:rPr lang="en-US"/>
              <a:t>What patterns exist in customer purchasing?</a:t>
            </a:r>
            <a:endParaRPr/>
          </a:p>
          <a:p>
            <a:pPr indent="-285750" lvl="0" marL="285750" rtl="0" algn="l">
              <a:lnSpc>
                <a:spcPct val="90000"/>
              </a:lnSpc>
              <a:spcBef>
                <a:spcPts val="1000"/>
              </a:spcBef>
              <a:spcAft>
                <a:spcPts val="0"/>
              </a:spcAft>
              <a:buClr>
                <a:schemeClr val="dk1"/>
              </a:buClr>
              <a:buSzPts val="1800"/>
              <a:buFont typeface="Arial"/>
              <a:buChar char="•"/>
            </a:pPr>
            <a:r>
              <a:rPr lang="en-US"/>
              <a:t>How can we improve customer retention?</a:t>
            </a:r>
            <a:endParaRPr/>
          </a:p>
        </p:txBody>
      </p:sp>
      <p:sp>
        <p:nvSpPr>
          <p:cNvPr id="328" name="Google Shape;328;p4"/>
          <p:cNvSpPr txBox="1"/>
          <p:nvPr/>
        </p:nvSpPr>
        <p:spPr>
          <a:xfrm>
            <a:off x="4421688" y="1543324"/>
            <a:ext cx="7323998" cy="4454706"/>
          </a:xfrm>
          <a:prstGeom prst="rect">
            <a:avLst/>
          </a:prstGeom>
          <a:noFill/>
          <a:ln cap="flat" cmpd="sng" w="9525">
            <a:solidFill>
              <a:schemeClr val="accent3"/>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accent3"/>
              </a:buClr>
              <a:buSzPts val="1800"/>
              <a:buFont typeface="Libre Franklin"/>
              <a:buNone/>
            </a:pPr>
            <a:r>
              <a:rPr b="0" i="0" lang="en-US" sz="1800" u="sng" cap="none" strike="noStrike">
                <a:solidFill>
                  <a:schemeClr val="accent3"/>
                </a:solidFill>
                <a:latin typeface="Libre Franklin"/>
                <a:ea typeface="Libre Franklin"/>
                <a:cs typeface="Libre Franklin"/>
                <a:sym typeface="Libre Franklin"/>
              </a:rPr>
              <a:t>Analysis:</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Customer segmentation and profiling</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Purchase pattern analysis</a:t>
            </a:r>
            <a:endParaRPr/>
          </a:p>
          <a:p>
            <a:pPr indent="-285750" lvl="0" marL="285750" marR="0" rtl="0" algn="l">
              <a:lnSpc>
                <a:spcPct val="90000"/>
              </a:lnSpc>
              <a:spcBef>
                <a:spcPts val="1000"/>
              </a:spcBef>
              <a:spcAft>
                <a:spcPts val="0"/>
              </a:spcAft>
              <a:buClr>
                <a:schemeClr val="dk1"/>
              </a:buClr>
              <a:buSzPts val="1800"/>
              <a:buFont typeface="Arial"/>
              <a:buChar char="•"/>
            </a:pPr>
            <a:r>
              <a:rPr b="0" i="0" lang="en-US" sz="1800" u="none" cap="none" strike="noStrike">
                <a:solidFill>
                  <a:schemeClr val="dk1"/>
                </a:solidFill>
                <a:latin typeface="Libre Franklin"/>
                <a:ea typeface="Libre Franklin"/>
                <a:cs typeface="Libre Franklin"/>
                <a:sym typeface="Libre Franklin"/>
              </a:rPr>
              <a:t>Customer lifetime value indicators</a:t>
            </a:r>
            <a:endParaRPr/>
          </a:p>
        </p:txBody>
      </p:sp>
      <p:pic>
        <p:nvPicPr>
          <p:cNvPr descr="Cartoon of a person holding a magnifying glass&#10;&#10;AI-generated content may be incorrect." id="329" name="Google Shape;329;p4"/>
          <p:cNvPicPr preferRelativeResize="0"/>
          <p:nvPr/>
        </p:nvPicPr>
        <p:blipFill rotWithShape="1">
          <a:blip r:embed="rId3">
            <a:alphaModFix/>
          </a:blip>
          <a:srcRect b="0" l="0" r="0" t="0"/>
          <a:stretch/>
        </p:blipFill>
        <p:spPr>
          <a:xfrm>
            <a:off x="468086" y="3872834"/>
            <a:ext cx="2551830" cy="212519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g370af33ef97_12_0"/>
          <p:cNvSpPr txBox="1"/>
          <p:nvPr>
            <p:ph idx="1" type="body"/>
          </p:nvPr>
        </p:nvSpPr>
        <p:spPr>
          <a:xfrm>
            <a:off x="457200" y="954291"/>
            <a:ext cx="11277600" cy="365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MVP (Most Value Prospect)</a:t>
            </a:r>
            <a:endParaRPr/>
          </a:p>
        </p:txBody>
      </p:sp>
      <p:sp>
        <p:nvSpPr>
          <p:cNvPr id="336" name="Google Shape;336;g370af33ef97_12_0"/>
          <p:cNvSpPr txBox="1"/>
          <p:nvPr>
            <p:ph idx="2" type="body"/>
          </p:nvPr>
        </p:nvSpPr>
        <p:spPr>
          <a:xfrm>
            <a:off x="457199" y="1543324"/>
            <a:ext cx="11266800" cy="4454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 </a:t>
            </a:r>
            <a:endParaRPr/>
          </a:p>
        </p:txBody>
      </p:sp>
      <p:sp>
        <p:nvSpPr>
          <p:cNvPr id="337" name="Google Shape;337;g370af33ef97_12_0"/>
          <p:cNvSpPr txBox="1"/>
          <p:nvPr>
            <p:ph type="title"/>
          </p:nvPr>
        </p:nvSpPr>
        <p:spPr>
          <a:xfrm>
            <a:off x="468086" y="385004"/>
            <a:ext cx="11266800" cy="588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Clr>
                <a:schemeClr val="dk1"/>
              </a:buClr>
              <a:buSzPct val="100000"/>
              <a:buFont typeface="Libre Franklin Medium"/>
              <a:buNone/>
            </a:pPr>
            <a:r>
              <a:rPr lang="en-US"/>
              <a:t>Customer Behavior Analyst</a:t>
            </a:r>
            <a:endParaRPr/>
          </a:p>
        </p:txBody>
      </p:sp>
      <p:sp>
        <p:nvSpPr>
          <p:cNvPr id="338" name="Google Shape;338;g370af33ef97_12_0"/>
          <p:cNvSpPr txBox="1"/>
          <p:nvPr>
            <p:ph idx="12" type="sldNum"/>
          </p:nvPr>
        </p:nvSpPr>
        <p:spPr>
          <a:xfrm>
            <a:off x="10634663" y="6290433"/>
            <a:ext cx="1100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39" name="Google Shape;339;g370af33ef97_12_0" title="total_sales, total_profit, number_of_orders by customer-2.png"/>
          <p:cNvPicPr preferRelativeResize="0"/>
          <p:nvPr/>
        </p:nvPicPr>
        <p:blipFill>
          <a:blip r:embed="rId3">
            <a:alphaModFix/>
          </a:blip>
          <a:stretch>
            <a:fillRect/>
          </a:stretch>
        </p:blipFill>
        <p:spPr>
          <a:xfrm>
            <a:off x="679200" y="1429225"/>
            <a:ext cx="8420057" cy="4454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1">
      <a:dk1>
        <a:srgbClr val="000000"/>
      </a:dk1>
      <a:lt1>
        <a:srgbClr val="FEFFFF"/>
      </a:lt1>
      <a:dk2>
        <a:srgbClr val="55585F"/>
      </a:dk2>
      <a:lt2>
        <a:srgbClr val="CECACB"/>
      </a:lt2>
      <a:accent1>
        <a:srgbClr val="CFB891"/>
      </a:accent1>
      <a:accent2>
        <a:srgbClr val="555960"/>
      </a:accent2>
      <a:accent3>
        <a:srgbClr val="8D6F3D"/>
      </a:accent3>
      <a:accent4>
        <a:srgbClr val="FFFFFF"/>
      </a:accent4>
      <a:accent5>
        <a:srgbClr val="DAAA00"/>
      </a:accent5>
      <a:accent6>
        <a:srgbClr val="9D9694"/>
      </a:accent6>
      <a:hlink>
        <a:srgbClr val="000000"/>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2025-07-17T05:30:45Z</dcterms:created>
  <dc:creator>Michael Yudanin</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2023-02-20T19:00:53Z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b33bf962-ed92-4dd9-bc75-9825fb79b2e3</vt:lpwstr>
  </property>
  <property fmtid="{D5CDD505-2E9C-101B-9397-08002B2CF9AE}" pid="8" name="MSIP_Label_4044bd30-2ed7-4c9d-9d12-46200872a97b_ContentBits">
    <vt:lpwstr>0</vt:lpwstr>
  </property>
  <property fmtid="{D5CDD505-2E9C-101B-9397-08002B2CF9AE}" pid="9" name="ContentTypeId">
    <vt:lpwstr>0x01010054E202481DC1CB46AA011D949D311478</vt:lpwstr>
  </property>
  <property fmtid="{D5CDD505-2E9C-101B-9397-08002B2CF9AE}" pid="10" name="MediaServiceImageTags">
    <vt:lpwstr/>
  </property>
</Properties>
</file>